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8" r:id="rId3"/>
    <p:sldId id="309" r:id="rId5"/>
    <p:sldId id="310" r:id="rId6"/>
    <p:sldId id="345" r:id="rId7"/>
    <p:sldId id="341" r:id="rId8"/>
    <p:sldId id="343" r:id="rId9"/>
    <p:sldId id="346" r:id="rId10"/>
    <p:sldId id="349" r:id="rId11"/>
    <p:sldId id="348" r:id="rId12"/>
    <p:sldId id="367" r:id="rId13"/>
    <p:sldId id="347" r:id="rId14"/>
    <p:sldId id="256" r:id="rId15"/>
    <p:sldId id="288" r:id="rId16"/>
    <p:sldId id="289" r:id="rId17"/>
    <p:sldId id="383" r:id="rId18"/>
    <p:sldId id="384" r:id="rId19"/>
    <p:sldId id="382" r:id="rId20"/>
    <p:sldId id="385" r:id="rId21"/>
    <p:sldId id="291" r:id="rId22"/>
    <p:sldId id="294" r:id="rId23"/>
    <p:sldId id="301" r:id="rId24"/>
    <p:sldId id="296" r:id="rId25"/>
    <p:sldId id="295" r:id="rId26"/>
    <p:sldId id="297" r:id="rId27"/>
    <p:sldId id="298" r:id="rId28"/>
    <p:sldId id="299" r:id="rId29"/>
    <p:sldId id="396" r:id="rId30"/>
    <p:sldId id="397" r:id="rId31"/>
    <p:sldId id="398" r:id="rId32"/>
    <p:sldId id="399" r:id="rId33"/>
    <p:sldId id="395" r:id="rId34"/>
  </p:sldIdLst>
  <p:sldSz cx="12192000" cy="6858000"/>
  <p:notesSz cx="10234295" cy="710374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5" name="作者" initials="A" lastIdx="0" clrIdx="2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8" Type="http://schemas.openxmlformats.org/officeDocument/2006/relationships/commentAuthors" Target="commentAuthors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同态加密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同态加密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https://scholar.google.com/citations?hl=zh-CN&amp;user=AjLDxxgAAAAJ&amp;view_op=list_works&amp;sortby=pubdate</a:t>
            </a: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question , paragraph</a:t>
            </a:r>
            <a:r>
              <a:rPr lang="zh-CN" altLang="en-US"/>
              <a:t>不边，</a:t>
            </a:r>
            <a:r>
              <a:rPr lang="en-US" altLang="zh-CN"/>
              <a:t>answer</a:t>
            </a:r>
            <a:r>
              <a:rPr lang="zh-CN" altLang="en-US"/>
              <a:t>替换成</a:t>
            </a:r>
            <a:r>
              <a:rPr lang="en-US" altLang="zh-CN"/>
              <a:t>fake </a:t>
            </a:r>
            <a:endParaRPr lang="en-US" altLang="zh-CN"/>
          </a:p>
          <a:p>
            <a:r>
              <a:rPr lang="zh-CN" altLang="en-US"/>
              <a:t>模型自己学攻击样本</a:t>
            </a: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同态加密</a:t>
            </a:r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这个干扰需要满足什么条件？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这个干扰需要满足什么条件？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这个干扰需要满足什么条件？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这个干扰需要满足什么条件？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oversensitivity overstability：</a:t>
            </a:r>
            <a:endParaRPr lang="zh-CN" altLang="en-US"/>
          </a:p>
          <a:p>
            <a:r>
              <a:rPr lang="zh-CN" altLang="en-US"/>
              <a:t>https://bbs.huaweicloud.com/blogs/301266 </a:t>
            </a:r>
            <a:endParaRPr lang="zh-CN" altLang="en-US"/>
          </a:p>
          <a:p>
            <a:r>
              <a:rPr lang="zh-CN" altLang="en-US"/>
              <a:t>http://www.qizhang.info/slides/robustness-v31.pdf </a:t>
            </a:r>
            <a:r>
              <a:rPr lang="en-US" altLang="zh-CN"/>
              <a:t>[</a:t>
            </a:r>
            <a:r>
              <a:rPr lang="zh-CN" altLang="en-US"/>
              <a:t>张奇团队，复旦</a:t>
            </a:r>
            <a:r>
              <a:rPr lang="en-US" altLang="zh-CN"/>
              <a:t>]</a:t>
            </a:r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oversensitivity overstability：</a:t>
            </a:r>
            <a:endParaRPr lang="zh-CN" altLang="en-US"/>
          </a:p>
          <a:p>
            <a:r>
              <a:rPr lang="zh-CN" altLang="en-US"/>
              <a:t>https://bbs.huaweicloud.com/blogs/301266 </a:t>
            </a:r>
            <a:endParaRPr lang="zh-CN" altLang="en-US"/>
          </a:p>
          <a:p>
            <a:r>
              <a:rPr lang="zh-CN" altLang="en-US"/>
              <a:t>http://www.qizhang.info/slides/robustness-v31.pdf </a:t>
            </a:r>
            <a:r>
              <a:rPr lang="en-US" altLang="zh-CN"/>
              <a:t>[</a:t>
            </a:r>
            <a:r>
              <a:rPr lang="zh-CN" altLang="en-US"/>
              <a:t>张奇团队，复旦</a:t>
            </a:r>
            <a:r>
              <a:rPr lang="en-US" altLang="zh-CN"/>
              <a:t>]</a:t>
            </a:r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oversensitivity overstability：</a:t>
            </a:r>
            <a:endParaRPr lang="zh-CN" altLang="en-US"/>
          </a:p>
          <a:p>
            <a:r>
              <a:rPr lang="zh-CN" altLang="en-US"/>
              <a:t>https://bbs.huaweicloud.com/blogs/301266 </a:t>
            </a:r>
            <a:endParaRPr lang="zh-CN" altLang="en-US"/>
          </a:p>
          <a:p>
            <a:r>
              <a:rPr lang="zh-CN" altLang="en-US"/>
              <a:t>http://www.qizhang.info/slides/robustness-v31.pdf </a:t>
            </a:r>
            <a:r>
              <a:rPr lang="en-US" altLang="zh-CN"/>
              <a:t>[</a:t>
            </a:r>
            <a:r>
              <a:rPr lang="zh-CN" altLang="en-US"/>
              <a:t>张奇团队，复旦</a:t>
            </a:r>
            <a:r>
              <a:rPr lang="en-US" altLang="zh-CN"/>
              <a:t>]</a:t>
            </a:r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oversensitivity overstability：</a:t>
            </a:r>
            <a:endParaRPr lang="zh-CN" altLang="en-US"/>
          </a:p>
          <a:p>
            <a:r>
              <a:rPr lang="zh-CN" altLang="en-US"/>
              <a:t>https://bbs.huaweicloud.com/blogs/301266 </a:t>
            </a:r>
            <a:endParaRPr lang="zh-CN" altLang="en-US"/>
          </a:p>
          <a:p>
            <a:r>
              <a:rPr lang="zh-CN" altLang="en-US"/>
              <a:t>http://www.qizhang.info/slides/robustness-v31.pdf </a:t>
            </a:r>
            <a:r>
              <a:rPr lang="en-US" altLang="zh-CN"/>
              <a:t>[</a:t>
            </a:r>
            <a:r>
              <a:rPr lang="zh-CN" altLang="en-US"/>
              <a:t>张奇团队，复旦</a:t>
            </a:r>
            <a:r>
              <a:rPr lang="en-US" altLang="zh-CN"/>
              <a:t>]</a:t>
            </a:r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oversensitivity overstability：</a:t>
            </a:r>
            <a:endParaRPr lang="zh-CN" altLang="en-US"/>
          </a:p>
          <a:p>
            <a:r>
              <a:rPr lang="zh-CN" altLang="en-US"/>
              <a:t>https://bbs.huaweicloud.com/blogs/301266 </a:t>
            </a:r>
            <a:endParaRPr lang="zh-CN" altLang="en-US"/>
          </a:p>
          <a:p>
            <a:r>
              <a:rPr lang="zh-CN" altLang="en-US"/>
              <a:t>http://www.qizhang.info/slides/robustness-v31.pdf </a:t>
            </a:r>
            <a:r>
              <a:rPr lang="en-US" altLang="zh-CN"/>
              <a:t>[</a:t>
            </a:r>
            <a:r>
              <a:rPr lang="zh-CN" altLang="en-US"/>
              <a:t>张奇团队，复旦</a:t>
            </a:r>
            <a:r>
              <a:rPr lang="en-US" altLang="zh-CN"/>
              <a:t>]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8200" y="360045"/>
            <a:ext cx="10427335" cy="601345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/>
          <a:lstStyle>
            <a:lvl1pPr>
              <a:defRPr b="1" u="none" strike="noStrike" kern="1200" cap="none" spc="0" normalizeH="0">
                <a:latin typeface="Kaiti SC Bold" panose="02010600040101010101" charset="-122"/>
                <a:ea typeface="Kaiti SC Bold" panose="02010600040101010101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838200" y="1129030"/>
            <a:ext cx="10427970" cy="5048250"/>
          </a:xfrm>
        </p:spPr>
        <p:txBody>
          <a:bodyPr/>
          <a:lstStyle>
            <a:lvl1pPr>
              <a:defRPr u="none" strike="noStrike" kern="1200" cap="none" spc="0" normalizeH="0">
                <a:latin typeface="Times New Roman" panose="02020603050405020304" charset="0"/>
                <a:ea typeface="Kaiti SC" panose="02010600040101010101" charset="-122"/>
              </a:defRPr>
            </a:lvl1pPr>
            <a:lvl2pPr>
              <a:defRPr u="none" strike="noStrike" kern="1200" cap="none" spc="0" normalizeH="0">
                <a:latin typeface="Times New Roman" panose="02020603050405020304" charset="0"/>
                <a:ea typeface="Kaiti SC" panose="02010600040101010101" charset="-122"/>
              </a:defRPr>
            </a:lvl2pPr>
            <a:lvl3pPr>
              <a:defRPr u="none" strike="noStrike" kern="1200" cap="none" spc="0" normalizeH="0">
                <a:latin typeface="Times New Roman" panose="02020603050405020304" charset="0"/>
                <a:ea typeface="Kaiti SC" panose="02010600040101010101" charset="-122"/>
              </a:defRPr>
            </a:lvl3pPr>
            <a:lvl4pPr>
              <a:defRPr u="none" strike="noStrike" kern="1200" cap="none" spc="0" normalizeH="0">
                <a:latin typeface="Times New Roman" panose="02020603050405020304" charset="0"/>
                <a:ea typeface="Kaiti SC" panose="02010600040101010101" charset="-122"/>
              </a:defRPr>
            </a:lvl4pPr>
            <a:lvl5pPr>
              <a:defRPr u="none" strike="noStrike" kern="1200" cap="none" spc="0" normalizeH="0">
                <a:latin typeface="Times New Roman" panose="02020603050405020304" charset="0"/>
                <a:ea typeface="Kaiti SC" panose="02010600040101010101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Times New Roman" panose="02020603050405020304" charset="0"/>
                <a:ea typeface="Kaiti SC" panose="02010600040101010101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Times New Roman" panose="02020603050405020304" charset="0"/>
                <a:ea typeface="Kaiti SC" panose="0201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Times New Roman" panose="02020603050405020304" charset="0"/>
                <a:ea typeface="Kaiti SC" panose="02010600040101010101" charset="-122"/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>
            <p:custDataLst>
              <p:tags r:id="rId7"/>
            </p:custDataLst>
          </p:nvPr>
        </p:nvCxnSpPr>
        <p:spPr>
          <a:xfrm>
            <a:off x="836295" y="949960"/>
            <a:ext cx="10429240" cy="0"/>
          </a:xfrm>
          <a:prstGeom prst="line">
            <a:avLst/>
          </a:prstGeom>
          <a:ln w="44450">
            <a:solidFill>
              <a:srgbClr val="C0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tags" Target="../tags/tag53.xml"/><Relationship Id="rId14" Type="http://schemas.openxmlformats.org/officeDocument/2006/relationships/tags" Target="../tags/tag52.xml"/><Relationship Id="rId13" Type="http://schemas.openxmlformats.org/officeDocument/2006/relationships/tags" Target="../tags/tag51.xml"/><Relationship Id="rId12" Type="http://schemas.openxmlformats.org/officeDocument/2006/relationships/tags" Target="../tags/tag50.xml"/><Relationship Id="rId11" Type="http://schemas.openxmlformats.org/officeDocument/2006/relationships/tags" Target="../tags/tag49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3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5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tags" Target="../tags/tag75.xml"/><Relationship Id="rId4" Type="http://schemas.openxmlformats.org/officeDocument/2006/relationships/image" Target="../media/image15.png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tags" Target="../tags/tag7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hyperlink" Target="https://cs.stanford.edu/~pliang/" TargetMode="External"/><Relationship Id="rId1" Type="http://schemas.openxmlformats.org/officeDocument/2006/relationships/hyperlink" Target="https://robinjia.github.io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4.png"/><Relationship Id="rId7" Type="http://schemas.openxmlformats.org/officeDocument/2006/relationships/tags" Target="../tags/tag81.xml"/><Relationship Id="rId6" Type="http://schemas.openxmlformats.org/officeDocument/2006/relationships/image" Target="../media/image33.png"/><Relationship Id="rId5" Type="http://schemas.openxmlformats.org/officeDocument/2006/relationships/tags" Target="../tags/tag80.xml"/><Relationship Id="rId4" Type="http://schemas.openxmlformats.org/officeDocument/2006/relationships/image" Target="../media/image32.png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9.png"/><Relationship Id="rId3" Type="http://schemas.openxmlformats.org/officeDocument/2006/relationships/image" Target="../media/image38.png"/><Relationship Id="rId2" Type="http://schemas.openxmlformats.org/officeDocument/2006/relationships/hyperlink" Target="https://scholar.google.com/citations?user=K8vJkTcAAAAJ&amp;hl=en" TargetMode="External"/><Relationship Id="rId1" Type="http://schemas.openxmlformats.org/officeDocument/2006/relationships/hyperlink" Target="https://wbx.life/" TargetMode="External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0.png"/><Relationship Id="rId2" Type="http://schemas.openxmlformats.org/officeDocument/2006/relationships/tags" Target="../tags/tag85.xml"/><Relationship Id="rId1" Type="http://schemas.openxmlformats.org/officeDocument/2006/relationships/tags" Target="../tags/tag84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tags" Target="../tags/tag86.xml"/></Relationships>
</file>

<file path=ppt/slides/_rels/slide3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tags" Target="../tags/tag90.xml"/><Relationship Id="rId1" Type="http://schemas.openxmlformats.org/officeDocument/2006/relationships/tags" Target="../tags/tag8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2" Type="http://schemas.openxmlformats.org/officeDocument/2006/relationships/notesSlide" Target="../notesSlides/notesSlide3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63.xml"/><Relationship Id="rId1" Type="http://schemas.openxmlformats.org/officeDocument/2006/relationships/tags" Target="../tags/tag56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hyperlink" Target="https://huggingface.co/datasets/squad" TargetMode="External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tags" Target="../tags/tag66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tags" Target="../tags/tag65.xml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6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tags" Target="../tags/tag71.xml"/><Relationship Id="rId4" Type="http://schemas.openxmlformats.org/officeDocument/2006/relationships/image" Target="../media/image13.png"/><Relationship Id="rId3" Type="http://schemas.openxmlformats.org/officeDocument/2006/relationships/tags" Target="../tags/tag70.xml"/><Relationship Id="rId2" Type="http://schemas.openxmlformats.org/officeDocument/2006/relationships/image" Target="../media/image12.png"/><Relationship Id="rId1" Type="http://schemas.openxmlformats.org/officeDocument/2006/relationships/tags" Target="../tags/tag6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93545"/>
            <a:ext cx="12192000" cy="34702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Experiment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82015" y="1116330"/>
            <a:ext cx="6188075" cy="5055870"/>
          </a:xfrm>
        </p:spPr>
        <p:txBody>
          <a:bodyPr/>
          <a:p>
            <a:r>
              <a:rPr lang="zh-CN" altLang="en-US" sz="2400"/>
              <a:t>迁移学习</a:t>
            </a:r>
            <a:endParaRPr lang="zh-CN" altLang="en-US" sz="2400"/>
          </a:p>
          <a:p>
            <a:pPr lvl="1"/>
            <a:r>
              <a:rPr lang="zh-CN" altLang="en-US" sz="2055"/>
              <a:t>在一个模型上的攻击有效果，那么在同类型的模型上也会有效果。</a:t>
            </a:r>
            <a:r>
              <a:rPr lang="en-US" altLang="zh-CN" sz="2055"/>
              <a:t>[</a:t>
            </a:r>
            <a:r>
              <a:rPr lang="zh-CN" altLang="en-US" sz="2055"/>
              <a:t>个人感觉攻击的效果与对抗样本数据有关</a:t>
            </a:r>
            <a:r>
              <a:rPr lang="en-US" altLang="zh-CN" sz="2055"/>
              <a:t>]</a:t>
            </a:r>
            <a:endParaRPr lang="en-US" altLang="zh-CN" sz="2055"/>
          </a:p>
          <a:p>
            <a:pPr algn="l"/>
            <a:r>
              <a:rPr lang="zh-CN" altLang="en-US" sz="2400"/>
              <a:t>对抗样本增强学习</a:t>
            </a:r>
            <a:endParaRPr lang="zh-CN" altLang="en-US" sz="2400"/>
          </a:p>
          <a:p>
            <a:pPr lvl="1" algn="l"/>
            <a:r>
              <a:rPr lang="zh-CN" altLang="en-US" sz="2055"/>
              <a:t>第二行：用对抗样本增强之后，能够缓解攻击</a:t>
            </a:r>
            <a:endParaRPr lang="zh-CN" altLang="en-US" sz="2055"/>
          </a:p>
          <a:p>
            <a:pPr lvl="1" algn="l"/>
            <a:r>
              <a:rPr lang="zh-CN" altLang="en-US" sz="2055"/>
              <a:t>第三行：与第二行对比，</a:t>
            </a:r>
            <a:r>
              <a:rPr lang="en-US" altLang="zh-CN" sz="2055" b="1">
                <a:latin typeface="Times New Roman Bold" panose="02020603050405020304" charset="0"/>
                <a:cs typeface="Times New Roman Bold" panose="02020603050405020304" charset="0"/>
              </a:rPr>
              <a:t>ADDSENTMOD</a:t>
            </a:r>
            <a:r>
              <a:rPr lang="zh-CN" altLang="en-US" sz="2055"/>
              <a:t>将加入的</a:t>
            </a:r>
            <a:r>
              <a:rPr lang="en-US" altLang="zh-CN" sz="2055"/>
              <a:t>sentence</a:t>
            </a:r>
            <a:r>
              <a:rPr lang="zh-CN" altLang="en-US" sz="2055"/>
              <a:t>放在段落开始位置，结果发现增强的训练无法发挥作用。</a:t>
            </a:r>
            <a:r>
              <a:rPr lang="en-US" altLang="zh-CN" sz="2055"/>
              <a:t>[</a:t>
            </a:r>
            <a:r>
              <a:rPr lang="zh-CN" altLang="en-US" sz="2055"/>
              <a:t>原因：系统默认忽略加入的最后一句</a:t>
            </a:r>
            <a:r>
              <a:rPr lang="en-US" altLang="zh-CN" sz="2055"/>
              <a:t>sentence</a:t>
            </a:r>
            <a:r>
              <a:rPr lang="zh-CN" altLang="en-US" sz="2055"/>
              <a:t>来达到防御攻击的目的，但如果把</a:t>
            </a:r>
            <a:r>
              <a:rPr lang="en-US" altLang="zh-CN" sz="2055"/>
              <a:t>sentence</a:t>
            </a:r>
            <a:r>
              <a:rPr lang="zh-CN" altLang="en-US" sz="2055"/>
              <a:t>任意放在段落的任意位置是否有可能改变语义</a:t>
            </a:r>
            <a:r>
              <a:rPr lang="en-US" altLang="zh-CN" sz="2055"/>
              <a:t>]</a:t>
            </a:r>
            <a:endParaRPr lang="en-US" altLang="zh-CN" sz="2055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80630" y="0"/>
            <a:ext cx="4239260" cy="42049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406005" y="4204970"/>
            <a:ext cx="4785995" cy="25317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6" name="矩形 25"/>
          <p:cNvSpPr/>
          <p:nvPr/>
        </p:nvSpPr>
        <p:spPr>
          <a:xfrm>
            <a:off x="915670" y="3686810"/>
            <a:ext cx="10116185" cy="15081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7704455" y="1435100"/>
            <a:ext cx="3326765" cy="2176145"/>
            <a:chOff x="12133" y="2260"/>
            <a:chExt cx="5239" cy="3554"/>
          </a:xfrm>
        </p:grpSpPr>
        <p:sp>
          <p:nvSpPr>
            <p:cNvPr id="16" name="矩形 15"/>
            <p:cNvSpPr/>
            <p:nvPr/>
          </p:nvSpPr>
          <p:spPr>
            <a:xfrm>
              <a:off x="12133" y="2260"/>
              <a:ext cx="5239" cy="355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3608" y="3811"/>
              <a:ext cx="2290" cy="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>
                  <a:latin typeface="Microsoft Sans Serif" panose="020B0604020202020204" charset="0"/>
                  <a:cs typeface="Microsoft Sans Serif" panose="020B0604020202020204" charset="0"/>
                </a:rPr>
                <a:t>Central Park</a:t>
              </a:r>
              <a:endParaRPr lang="en-US">
                <a:latin typeface="Microsoft Sans Serif" panose="020B0604020202020204" charset="0"/>
                <a:cs typeface="Microsoft Sans Serif" panose="020B0604020202020204" charset="0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4407535" y="4291965"/>
            <a:ext cx="64166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Microsoft Sans Serif" panose="020B0604020202020204" charset="0"/>
                <a:cs typeface="Microsoft Sans Serif" panose="020B0604020202020204" charset="0"/>
              </a:rPr>
              <a:t>The </a:t>
            </a:r>
            <a:r>
              <a:rPr lang="zh-CN" altLang="en-US">
                <a:solidFill>
                  <a:schemeClr val="accent4">
                    <a:lumMod val="40000"/>
                    <a:lumOff val="60000"/>
                  </a:schemeClr>
                </a:solidFill>
                <a:latin typeface="Microsoft Sans Serif" panose="020B0604020202020204" charset="0"/>
                <a:cs typeface="Microsoft Sans Serif" panose="020B0604020202020204" charset="0"/>
              </a:rPr>
              <a:t>NBC division</a:t>
            </a:r>
            <a:r>
              <a:rPr lang="zh-CN" altLang="en-US">
                <a:latin typeface="Microsoft Sans Serif" panose="020B0604020202020204" charset="0"/>
                <a:cs typeface="Microsoft Sans Serif" panose="020B0604020202020204" charset="0"/>
              </a:rPr>
              <a:t> of </a:t>
            </a:r>
            <a:r>
              <a:rPr lang="zh-CN" altLang="en-US">
                <a:solidFill>
                  <a:schemeClr val="accent2"/>
                </a:solidFill>
                <a:latin typeface="Microsoft Sans Serif" panose="020B0604020202020204" charset="0"/>
                <a:cs typeface="Microsoft Sans Serif" panose="020B0604020202020204" charset="0"/>
              </a:rPr>
              <a:t>Central Park</a:t>
            </a:r>
            <a:r>
              <a:rPr lang="zh-CN" altLang="en-US">
                <a:latin typeface="Microsoft Sans Serif" panose="020B0604020202020204" charset="0"/>
                <a:cs typeface="Microsoft Sans Serif" panose="020B0604020202020204" charset="0"/>
              </a:rPr>
              <a:t> </a:t>
            </a:r>
            <a:r>
              <a:rPr lang="zh-CN" altLang="en-US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latin typeface="Microsoft Sans Serif" panose="020B0604020202020204" charset="0"/>
                <a:cs typeface="Microsoft Sans Serif" panose="020B0604020202020204" charset="0"/>
              </a:rPr>
              <a:t>handles foreign television distribution.</a:t>
            </a:r>
            <a:endParaRPr lang="zh-CN" altLang="en-US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  <a:latin typeface="Microsoft Sans Serif" panose="020B0604020202020204" charset="0"/>
              <a:cs typeface="Microsoft Sans Serif" panose="020B060402020202020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15670" y="1435100"/>
            <a:ext cx="6417310" cy="2176780"/>
            <a:chOff x="1429" y="2260"/>
            <a:chExt cx="10106" cy="3428"/>
          </a:xfrm>
        </p:grpSpPr>
        <p:sp>
          <p:nvSpPr>
            <p:cNvPr id="11" name="矩形 10"/>
            <p:cNvSpPr/>
            <p:nvPr/>
          </p:nvSpPr>
          <p:spPr>
            <a:xfrm>
              <a:off x="1429" y="2260"/>
              <a:ext cx="10106" cy="342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1532" y="3088"/>
              <a:ext cx="9899" cy="1939"/>
              <a:chOff x="1739" y="3751"/>
              <a:chExt cx="9899" cy="1939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1739" y="3751"/>
                <a:ext cx="9899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>
                    <a:latin typeface="Microsoft Sans Serif" panose="020B0604020202020204" charset="0"/>
                    <a:cs typeface="Microsoft Sans Serif" panose="020B0604020202020204" charset="0"/>
                  </a:rPr>
                  <a:t>What ABC division handles domestic television distribution?</a:t>
                </a:r>
                <a:endParaRPr lang="zh-CN" altLang="en-US">
                  <a:latin typeface="Microsoft Sans Serif" panose="020B0604020202020204" charset="0"/>
                  <a:cs typeface="Microsoft Sans Serif" panose="020B0604020202020204" charset="0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1739" y="5110"/>
                <a:ext cx="9899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>
                    <a:latin typeface="Microsoft Sans Serif" panose="020B0604020202020204" charset="0"/>
                    <a:cs typeface="Microsoft Sans Serif" panose="020B0604020202020204" charset="0"/>
                  </a:rPr>
                  <a:t>What </a:t>
                </a:r>
                <a:r>
                  <a:rPr lang="en-US" altLang="zh-CN">
                    <a:solidFill>
                      <a:srgbClr val="92D050"/>
                    </a:solidFill>
                    <a:latin typeface="Microsoft Sans Serif" panose="020B0604020202020204" charset="0"/>
                    <a:cs typeface="Microsoft Sans Serif" panose="020B0604020202020204" charset="0"/>
                  </a:rPr>
                  <a:t>N</a:t>
                </a:r>
                <a:r>
                  <a:rPr lang="zh-CN" altLang="en-US">
                    <a:solidFill>
                      <a:srgbClr val="92D050"/>
                    </a:solidFill>
                    <a:latin typeface="Microsoft Sans Serif" panose="020B0604020202020204" charset="0"/>
                    <a:cs typeface="Microsoft Sans Serif" panose="020B0604020202020204" charset="0"/>
                  </a:rPr>
                  <a:t>BC </a:t>
                </a:r>
                <a:r>
                  <a:rPr lang="zh-CN" altLang="en-US">
                    <a:latin typeface="Microsoft Sans Serif" panose="020B0604020202020204" charset="0"/>
                    <a:cs typeface="Microsoft Sans Serif" panose="020B0604020202020204" charset="0"/>
                  </a:rPr>
                  <a:t>division handles </a:t>
                </a:r>
                <a:r>
                  <a:rPr lang="zh-CN" altLang="en-US">
                    <a:solidFill>
                      <a:schemeClr val="accent1"/>
                    </a:solidFill>
                    <a:latin typeface="Microsoft Sans Serif" panose="020B0604020202020204" charset="0"/>
                    <a:cs typeface="Microsoft Sans Serif" panose="020B0604020202020204" charset="0"/>
                  </a:rPr>
                  <a:t>foreign </a:t>
                </a:r>
                <a:r>
                  <a:rPr lang="zh-CN" altLang="en-US">
                    <a:latin typeface="Microsoft Sans Serif" panose="020B0604020202020204" charset="0"/>
                    <a:cs typeface="Microsoft Sans Serif" panose="020B0604020202020204" charset="0"/>
                  </a:rPr>
                  <a:t>television distribution?</a:t>
                </a:r>
                <a:endParaRPr lang="zh-CN" altLang="en-US">
                  <a:latin typeface="Microsoft Sans Serif" panose="020B0604020202020204" charset="0"/>
                  <a:cs typeface="Microsoft Sans Serif" panose="020B0604020202020204" charset="0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1429" y="2260"/>
              <a:ext cx="10106" cy="58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Step1: </a:t>
              </a:r>
              <a:r>
                <a:rPr lang="zh-CN" altLang="en-US"/>
                <a:t>词替换</a:t>
              </a:r>
              <a:endParaRPr lang="zh-CN" altLang="en-US"/>
            </a:p>
          </p:txBody>
        </p:sp>
      </p:grpSp>
      <p:cxnSp>
        <p:nvCxnSpPr>
          <p:cNvPr id="14" name="直接箭头连接符 13"/>
          <p:cNvCxnSpPr/>
          <p:nvPr/>
        </p:nvCxnSpPr>
        <p:spPr>
          <a:xfrm>
            <a:off x="1940560" y="2364740"/>
            <a:ext cx="0" cy="42354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4407535" y="2311400"/>
            <a:ext cx="0" cy="42354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7703820" y="1435100"/>
            <a:ext cx="3327400" cy="368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Step2: </a:t>
            </a:r>
            <a:r>
              <a:rPr lang="zh-CN" altLang="en-US"/>
              <a:t>假答案</a:t>
            </a:r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915035" y="3686810"/>
            <a:ext cx="10116185" cy="368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Step3: </a:t>
            </a:r>
            <a:r>
              <a:rPr lang="zh-CN" altLang="en-US"/>
              <a:t>陈述句</a:t>
            </a:r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915670" y="4055110"/>
            <a:ext cx="3237230" cy="11334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915035" y="4055110"/>
            <a:ext cx="32372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latin typeface="Microsoft Sans Serif" panose="020B0604020202020204" charset="0"/>
                <a:cs typeface="Microsoft Sans Serif" panose="020B0604020202020204" charset="0"/>
              </a:rPr>
              <a:t>Rules: What/Which NP1 VP1 ? </a:t>
            </a:r>
            <a:endParaRPr lang="en-US" altLang="zh-CN" sz="1600">
              <a:latin typeface="Microsoft Sans Serif" panose="020B0604020202020204" charset="0"/>
              <a:cs typeface="Microsoft Sans Serif" panose="020B060402020202020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15670" y="4820285"/>
            <a:ext cx="32372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latin typeface="Microsoft Sans Serif" panose="020B0604020202020204" charset="0"/>
                <a:cs typeface="Microsoft Sans Serif" panose="020B0604020202020204" charset="0"/>
              </a:rPr>
              <a:t>Dec: The NP1 of [Answer] VP1</a:t>
            </a:r>
            <a:endParaRPr lang="en-US" altLang="zh-CN" sz="1600">
              <a:latin typeface="Microsoft Sans Serif" panose="020B0604020202020204" charset="0"/>
              <a:cs typeface="Microsoft Sans Serif" panose="020B0604020202020204" charset="0"/>
            </a:endParaRPr>
          </a:p>
        </p:txBody>
      </p:sp>
      <p:cxnSp>
        <p:nvCxnSpPr>
          <p:cNvPr id="31" name="直接箭头连接符 30"/>
          <p:cNvCxnSpPr/>
          <p:nvPr/>
        </p:nvCxnSpPr>
        <p:spPr>
          <a:xfrm>
            <a:off x="2275205" y="4403090"/>
            <a:ext cx="0" cy="39941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915670" y="5269865"/>
            <a:ext cx="10116185" cy="105156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15035" y="5281295"/>
            <a:ext cx="10116185" cy="368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Step4: </a:t>
            </a:r>
            <a:r>
              <a:rPr lang="zh-CN" altLang="en-US"/>
              <a:t>人工修正</a:t>
            </a:r>
            <a:endParaRPr lang="zh-CN" altLang="en-US"/>
          </a:p>
        </p:txBody>
      </p:sp>
      <p:sp>
        <p:nvSpPr>
          <p:cNvPr id="34" name="加号 33"/>
          <p:cNvSpPr/>
          <p:nvPr/>
        </p:nvSpPr>
        <p:spPr>
          <a:xfrm>
            <a:off x="7317740" y="2364740"/>
            <a:ext cx="407035" cy="36703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915670" y="5659120"/>
            <a:ext cx="52609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Microsoft Sans Serif" panose="020B0604020202020204" charset="0"/>
                <a:cs typeface="Microsoft Sans Serif" panose="020B0604020202020204" charset="0"/>
              </a:rPr>
              <a:t>apply black-box model to select the sentence resulting in the worst answer</a:t>
            </a:r>
            <a:endParaRPr lang="en-US" altLang="zh-CN">
              <a:latin typeface="Microsoft Sans Serif" panose="020B0604020202020204" charset="0"/>
              <a:cs typeface="Microsoft Sans Serif" panose="020B060402020202020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176645" y="5773420"/>
            <a:ext cx="48539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latin typeface="Microsoft Sans Serif" panose="020B0604020202020204" charset="0"/>
                <a:cs typeface="Microsoft Sans Serif" panose="020B0604020202020204" charset="0"/>
              </a:rPr>
              <a:t>model-independent</a:t>
            </a:r>
            <a:r>
              <a:rPr lang="en-US" altLang="zh-CN">
                <a:latin typeface="Microsoft Sans Serif" panose="020B0604020202020204" charset="0"/>
                <a:cs typeface="Microsoft Sans Serif" panose="020B0604020202020204" charset="0"/>
              </a:rPr>
              <a:t>: random select one </a:t>
            </a:r>
            <a:endParaRPr lang="en-US" altLang="zh-CN">
              <a:latin typeface="Microsoft Sans Serif" panose="020B0604020202020204" charset="0"/>
              <a:cs typeface="Microsoft Sans Serif" panose="020B0604020202020204" charset="0"/>
            </a:endParaRP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118360"/>
            <a:ext cx="12192000" cy="22326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作者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zh-CN" altLang="en-US"/>
              <a:t>一作：Jiayu Ding</a:t>
            </a:r>
            <a:endParaRPr lang="zh-CN" altLang="en-US"/>
          </a:p>
          <a:p>
            <a:pPr lvl="1"/>
            <a:r>
              <a:rPr lang="zh-CN" altLang="en-US" sz="2400"/>
              <a:t>复旦大学</a:t>
            </a:r>
            <a:endParaRPr lang="zh-CN" altLang="en-US"/>
          </a:p>
          <a:p>
            <a:r>
              <a:rPr lang="zh-CN" altLang="en-US"/>
              <a:t>共一：Zhongyu Wei</a:t>
            </a:r>
            <a:endParaRPr lang="zh-CN" altLang="en-US"/>
          </a:p>
          <a:p>
            <a:pPr lvl="1"/>
            <a:r>
              <a:rPr lang="zh-CN" altLang="en-US"/>
              <a:t>复旦大学</a:t>
            </a:r>
            <a:endParaRPr lang="zh-CN" altLang="en-US"/>
          </a:p>
          <a:p>
            <a:pPr lvl="1"/>
            <a:r>
              <a:rPr lang="zh-CN" altLang="en-US"/>
              <a:t>Xuanjing Huang (黄萱菁)团队</a:t>
            </a:r>
            <a:endParaRPr lang="zh-CN" altLang="en-US"/>
          </a:p>
        </p:txBody>
      </p:sp>
      <p:pic>
        <p:nvPicPr>
          <p:cNvPr id="4" name="图片 3" descr="截屏2022-08-25 14.38.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66915" y="3396615"/>
            <a:ext cx="4635500" cy="4343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510" y="1163955"/>
            <a:ext cx="5879465" cy="23749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Attack qa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42035"/>
            <a:ext cx="6016625" cy="5106035"/>
          </a:xfrm>
        </p:spPr>
        <p:txBody>
          <a:bodyPr>
            <a:normAutofit fontScale="90000"/>
          </a:bodyPr>
          <a:p>
            <a:r>
              <a:rPr lang="zh-CN" altLang="en-US" sz="2700"/>
              <a:t>任务</a:t>
            </a:r>
            <a:endParaRPr lang="zh-CN" altLang="en-US" sz="2700"/>
          </a:p>
          <a:p>
            <a:pPr lvl="1"/>
            <a:r>
              <a:rPr lang="zh-CN" altLang="en-US" sz="2200">
                <a:sym typeface="+mn-ea"/>
              </a:rPr>
              <a:t>当面对输入文本的攻击后，</a:t>
            </a:r>
            <a:r>
              <a:rPr lang="en-US" altLang="zh-CN" sz="2200">
                <a:sym typeface="+mn-ea"/>
              </a:rPr>
              <a:t>QA</a:t>
            </a:r>
            <a:r>
              <a:rPr lang="zh-CN" altLang="en-US" sz="2200">
                <a:sym typeface="+mn-ea"/>
              </a:rPr>
              <a:t>系统的性能会下降</a:t>
            </a:r>
            <a:endParaRPr lang="zh-CN" altLang="en-US" sz="2200">
              <a:sym typeface="+mn-ea"/>
            </a:endParaRPr>
          </a:p>
          <a:p>
            <a:pPr lvl="1"/>
            <a:r>
              <a:rPr lang="zh-CN" altLang="en-US" sz="2200">
                <a:sym typeface="+mn-ea"/>
              </a:rPr>
              <a:t>对比学习训练来提升模型的性能和鲁棒性</a:t>
            </a:r>
            <a:endParaRPr lang="zh-CN" altLang="en-US" sz="2200"/>
          </a:p>
          <a:p>
            <a:r>
              <a:rPr lang="zh-CN" altLang="en-US" sz="2700"/>
              <a:t>优势</a:t>
            </a:r>
            <a:endParaRPr lang="zh-CN" altLang="en-US" sz="2700"/>
          </a:p>
          <a:p>
            <a:pPr lvl="1"/>
            <a:r>
              <a:rPr lang="zh-CN" altLang="en-US" sz="2200">
                <a:sym typeface="+mn-ea"/>
              </a:rPr>
              <a:t>传统的方法可能是根据关键词匹配或者答案类型来定位最终的答案，而忽略</a:t>
            </a:r>
            <a:r>
              <a:rPr lang="en-US" altLang="zh-CN" sz="2200">
                <a:sym typeface="+mn-ea"/>
              </a:rPr>
              <a:t>multi-hop </a:t>
            </a:r>
            <a:r>
              <a:rPr lang="zh-CN" altLang="en-US" sz="2200">
                <a:sym typeface="+mn-ea"/>
              </a:rPr>
              <a:t>推理</a:t>
            </a:r>
            <a:endParaRPr lang="zh-CN" altLang="en-US" sz="2200"/>
          </a:p>
          <a:p>
            <a:r>
              <a:rPr lang="zh-CN" altLang="en-US" sz="2400">
                <a:sym typeface="+mn-ea"/>
              </a:rPr>
              <a:t>模型攻击</a:t>
            </a:r>
            <a:endParaRPr lang="zh-CN" altLang="en-US" sz="2400"/>
          </a:p>
          <a:p>
            <a:pPr lvl="1"/>
            <a:r>
              <a:rPr lang="zh-CN" altLang="en-US" sz="2400">
                <a:sym typeface="+mn-ea"/>
              </a:rPr>
              <a:t>方式</a:t>
            </a:r>
            <a:endParaRPr lang="zh-CN" altLang="en-US" sz="2400"/>
          </a:p>
          <a:p>
            <a:pPr lvl="2"/>
            <a:r>
              <a:rPr lang="zh-CN" altLang="en-US" sz="2400">
                <a:sym typeface="+mn-ea"/>
              </a:rPr>
              <a:t>设计与</a:t>
            </a:r>
            <a:r>
              <a:rPr lang="en-US" altLang="zh-CN" sz="2400">
                <a:sym typeface="+mn-ea"/>
              </a:rPr>
              <a:t>question </a:t>
            </a:r>
            <a:r>
              <a:rPr lang="zh-CN" altLang="en-US" sz="2400">
                <a:sym typeface="+mn-ea"/>
              </a:rPr>
              <a:t>无关且相似的</a:t>
            </a:r>
            <a:r>
              <a:rPr lang="en-US" altLang="zh-CN" sz="2400">
                <a:sym typeface="+mn-ea"/>
              </a:rPr>
              <a:t>sentence</a:t>
            </a:r>
            <a:r>
              <a:rPr lang="zh-CN" altLang="en-US" sz="2400">
                <a:sym typeface="+mn-ea"/>
              </a:rPr>
              <a:t>，插入</a:t>
            </a:r>
            <a:r>
              <a:rPr lang="en-US" altLang="zh-CN" sz="2400">
                <a:sym typeface="+mn-ea"/>
              </a:rPr>
              <a:t>paragraph</a:t>
            </a:r>
            <a:r>
              <a:rPr lang="zh-CN" altLang="en-US" sz="2400">
                <a:sym typeface="+mn-ea"/>
              </a:rPr>
              <a:t>中</a:t>
            </a:r>
            <a:endParaRPr lang="zh-CN" altLang="en-US" sz="2400"/>
          </a:p>
          <a:p>
            <a:pPr lvl="2"/>
            <a:r>
              <a:rPr lang="zh-CN" altLang="en-US" sz="2400">
                <a:sym typeface="+mn-ea"/>
              </a:rPr>
              <a:t>模型预测错误的答案</a:t>
            </a:r>
            <a:r>
              <a:rPr lang="en-US" altLang="zh-CN" sz="2400">
                <a:sym typeface="+mn-ea"/>
              </a:rPr>
              <a:t>Gugangzhou</a:t>
            </a:r>
            <a:endParaRPr lang="zh-CN" altLang="en-US" sz="2400"/>
          </a:p>
          <a:p>
            <a:pPr lvl="1"/>
            <a:r>
              <a:rPr lang="zh-CN" altLang="en-US" sz="2400">
                <a:sym typeface="+mn-ea"/>
              </a:rPr>
              <a:t>结论</a:t>
            </a:r>
            <a:endParaRPr lang="zh-CN" altLang="en-US" sz="2400"/>
          </a:p>
          <a:p>
            <a:pPr lvl="2"/>
            <a:r>
              <a:rPr lang="zh-CN" altLang="en-US" sz="2400">
                <a:sym typeface="+mn-ea"/>
              </a:rPr>
              <a:t>模型并没有理解，而且不会推理</a:t>
            </a:r>
            <a:endParaRPr lang="zh-CN" altLang="en-US" sz="2400"/>
          </a:p>
          <a:p>
            <a:pPr lvl="1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964680" y="1437005"/>
            <a:ext cx="4393398" cy="4212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Attack qa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en-US" altLang="zh-CN"/>
              <a:t>HotpotQA</a:t>
            </a:r>
            <a:endParaRPr lang="en-US" altLang="zh-CN"/>
          </a:p>
          <a:p>
            <a:pPr lvl="1"/>
            <a:r>
              <a:rPr lang="en-US" altLang="zh-CN" sz="2400"/>
              <a:t>Bridge</a:t>
            </a:r>
            <a:endParaRPr lang="en-US" altLang="zh-CN" sz="2400"/>
          </a:p>
          <a:p>
            <a:pPr lvl="1"/>
            <a:r>
              <a:rPr lang="en-US" altLang="zh-CN" sz="2400"/>
              <a:t>Intersection</a:t>
            </a:r>
            <a:endParaRPr lang="en-US" altLang="zh-CN" sz="2400"/>
          </a:p>
          <a:p>
            <a:pPr lvl="1"/>
            <a:r>
              <a:rPr lang="en-US" altLang="zh-CN" sz="2400"/>
              <a:t>Comparasion</a:t>
            </a:r>
            <a:endParaRPr lang="en-US" altLang="zh-CN" sz="2400"/>
          </a:p>
          <a:p>
            <a:pPr lvl="1"/>
            <a:r>
              <a:rPr lang="en-US" altLang="zh-CN"/>
              <a:t>Yes/No</a:t>
            </a:r>
            <a:endParaRPr lang="en-US" altLang="zh-CN"/>
          </a:p>
          <a:p>
            <a:endParaRPr lang="en-US" altLang="zh-CN"/>
          </a:p>
          <a:p>
            <a:pPr lvl="1"/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3415" y="1099820"/>
            <a:ext cx="6737985" cy="551878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Method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pPr lvl="1"/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1380" y="1099820"/>
            <a:ext cx="10427970" cy="52578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Method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5019040" cy="5048250"/>
          </a:xfrm>
        </p:spPr>
        <p:txBody>
          <a:bodyPr/>
          <a:p>
            <a:r>
              <a:rPr lang="en-US" altLang="zh-CN" sz="2400"/>
              <a:t>Reasoning Chain</a:t>
            </a:r>
            <a:endParaRPr lang="en-US" altLang="zh-CN" sz="2400"/>
          </a:p>
          <a:p>
            <a:pPr lvl="1"/>
            <a:r>
              <a:rPr lang="zh-CN" altLang="en-US">
                <a:sym typeface="+mn-ea"/>
              </a:rPr>
              <a:t>去掉</a:t>
            </a:r>
            <a:r>
              <a:rPr lang="en-US" altLang="zh-CN">
                <a:sym typeface="+mn-ea"/>
              </a:rPr>
              <a:t>irrelevant</a:t>
            </a:r>
            <a:r>
              <a:rPr lang="zh-CN" altLang="en-US">
                <a:sym typeface="+mn-ea"/>
              </a:rPr>
              <a:t>的</a:t>
            </a:r>
            <a:r>
              <a:rPr lang="en-US" altLang="zh-CN">
                <a:sym typeface="+mn-ea"/>
              </a:rPr>
              <a:t>paragraphs : bert</a:t>
            </a:r>
            <a:r>
              <a:rPr lang="zh-CN" altLang="en-US">
                <a:sym typeface="+mn-ea"/>
              </a:rPr>
              <a:t>模型打分</a:t>
            </a:r>
            <a:endParaRPr lang="zh-CN" altLang="en-US"/>
          </a:p>
          <a:p>
            <a:pPr lvl="1"/>
            <a:r>
              <a:rPr lang="en-US" altLang="zh-CN">
                <a:sym typeface="+mn-ea"/>
              </a:rPr>
              <a:t>construct graph: query entity ---&gt; answer entity</a:t>
            </a:r>
            <a:endParaRPr lang="en-US" altLang="zh-CN" sz="2400"/>
          </a:p>
          <a:p>
            <a:r>
              <a:rPr lang="en-US" altLang="zh-CN" sz="2400"/>
              <a:t>Hop Spans and Reasoning Type Prediction </a:t>
            </a:r>
            <a:endParaRPr lang="en-US" altLang="zh-CN" sz="2400"/>
          </a:p>
          <a:p>
            <a:pPr lvl="1"/>
            <a:r>
              <a:rPr lang="en-US" altLang="zh-CN" sz="2055"/>
              <a:t>Chain: [HOP1] ent</a:t>
            </a:r>
            <a:r>
              <a:rPr lang="en-US" altLang="zh-CN" sz="2055" baseline="-25000"/>
              <a:t>q</a:t>
            </a:r>
            <a:r>
              <a:rPr lang="en-US" altLang="zh-CN" sz="2055"/>
              <a:t> rel</a:t>
            </a:r>
            <a:r>
              <a:rPr lang="en-US" altLang="zh-CN" sz="2055" baseline="-25000"/>
              <a:t>1</a:t>
            </a:r>
            <a:r>
              <a:rPr lang="en-US" altLang="zh-CN" sz="2055"/>
              <a:t> [HOP2] ent</a:t>
            </a:r>
            <a:r>
              <a:rPr lang="en-US" altLang="zh-CN" sz="2055" baseline="-25000"/>
              <a:t>b1</a:t>
            </a:r>
            <a:r>
              <a:rPr lang="en-US" altLang="zh-CN" sz="2055"/>
              <a:t> rel</a:t>
            </a:r>
            <a:r>
              <a:rPr lang="en-US" altLang="zh-CN" sz="2055" baseline="-25000"/>
              <a:t>2</a:t>
            </a:r>
            <a:r>
              <a:rPr lang="en-US" altLang="zh-CN" sz="2055"/>
              <a:t> ent</a:t>
            </a:r>
            <a:r>
              <a:rPr lang="en-US" altLang="zh-CN" sz="2055" baseline="-25000"/>
              <a:t>b2</a:t>
            </a:r>
            <a:r>
              <a:rPr lang="en-US" altLang="zh-CN" sz="2055"/>
              <a:t> rel</a:t>
            </a:r>
            <a:r>
              <a:rPr lang="en-US" altLang="zh-CN" sz="2055" baseline="-25000"/>
              <a:t>3</a:t>
            </a:r>
            <a:r>
              <a:rPr lang="en-US" altLang="zh-CN" sz="2055"/>
              <a:t>...</a:t>
            </a:r>
            <a:endParaRPr lang="en-US" altLang="zh-CN" sz="2055"/>
          </a:p>
          <a:p>
            <a:pPr lvl="1"/>
            <a:r>
              <a:rPr lang="en-US" altLang="zh-CN"/>
              <a:t>S = [CLS] QUERY [SEP] CHAIN [SEP]</a:t>
            </a:r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7075" y="1099820"/>
            <a:ext cx="6304280" cy="341566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610" y="5338445"/>
            <a:ext cx="4635500" cy="4699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160" y="5338445"/>
            <a:ext cx="3263900" cy="508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10" y="5846445"/>
            <a:ext cx="2933700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Method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>
            <a:normAutofit/>
          </a:bodyPr>
          <a:p>
            <a:r>
              <a:rPr lang="zh-CN" altLang="en-US"/>
              <a:t>Adversary Construction</a:t>
            </a:r>
            <a:endParaRPr lang="zh-CN" altLang="en-US"/>
          </a:p>
          <a:p>
            <a:pPr marL="457200" lvl="1" indent="0">
              <a:buNone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4755" y="1547495"/>
            <a:ext cx="7660005" cy="531050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Method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>
            <a:normAutofit/>
          </a:bodyPr>
          <a:p>
            <a:r>
              <a:rPr lang="zh-CN" altLang="en-US"/>
              <a:t>Adversary Construction</a:t>
            </a:r>
            <a:endParaRPr lang="zh-CN" altLang="en-US"/>
          </a:p>
          <a:p>
            <a:pPr lvl="1"/>
            <a:r>
              <a:rPr lang="en-US" altLang="zh-CN" sz="2400"/>
              <a:t>Bridge and Intersection</a:t>
            </a:r>
            <a:endParaRPr lang="en-US" altLang="zh-CN" sz="2400"/>
          </a:p>
          <a:p>
            <a:pPr lvl="2"/>
            <a:r>
              <a:rPr lang="en-US" altLang="zh-CN" sz="2000">
                <a:sym typeface="+mn-ea"/>
              </a:rPr>
              <a:t>step1: Replace relation</a:t>
            </a:r>
            <a:endParaRPr lang="en-US" altLang="zh-CN" sz="2000">
              <a:sym typeface="+mn-ea"/>
            </a:endParaRPr>
          </a:p>
          <a:p>
            <a:pPr lvl="3"/>
            <a:r>
              <a:rPr lang="en-US" altLang="zh-CN" sz="1940">
                <a:sym typeface="+mn-ea"/>
              </a:rPr>
              <a:t>Intersection: random </a:t>
            </a:r>
            <a:r>
              <a:rPr lang="zh-CN" altLang="en-US" sz="1940">
                <a:sym typeface="+mn-ea"/>
              </a:rPr>
              <a:t>选择一个</a:t>
            </a:r>
            <a:r>
              <a:rPr lang="en-US" altLang="zh-CN" sz="1940">
                <a:sym typeface="+mn-ea"/>
              </a:rPr>
              <a:t>hop</a:t>
            </a:r>
            <a:r>
              <a:rPr lang="zh-CN" altLang="en-US" sz="1940">
                <a:sym typeface="+mn-ea"/>
              </a:rPr>
              <a:t>更改</a:t>
            </a:r>
            <a:endParaRPr lang="zh-CN" altLang="en-US" sz="1940">
              <a:sym typeface="+mn-ea"/>
            </a:endParaRPr>
          </a:p>
          <a:p>
            <a:pPr lvl="3"/>
            <a:r>
              <a:rPr lang="en-US" altLang="zh-CN" sz="1940">
                <a:latin typeface="Times New Roman" panose="02020603050405020304" charset="0"/>
                <a:ea typeface="Kaiti SC" panose="02010600040101010101" charset="-122"/>
                <a:sym typeface="+mn-ea"/>
              </a:rPr>
              <a:t>Bridge: first hop sub-question</a:t>
            </a:r>
            <a:endParaRPr lang="en-US" altLang="zh-CN" sz="1940">
              <a:latin typeface="Times New Roman" panose="02020603050405020304" charset="0"/>
              <a:ea typeface="Kaiti SC" panose="02010600040101010101" charset="-122"/>
              <a:sym typeface="+mn-ea"/>
            </a:endParaRPr>
          </a:p>
          <a:p>
            <a:pPr lvl="3"/>
            <a:r>
              <a:rPr lang="en-US" altLang="zh-CN" sz="1940">
                <a:sym typeface="+mn-ea"/>
              </a:rPr>
              <a:t>更改relation: 反义词/近义词 the first son of " ----&gt; "the last daughter of "</a:t>
            </a:r>
            <a:r>
              <a:rPr lang="zh-CN" altLang="en-US" sz="2400">
                <a:sym typeface="+mn-ea"/>
              </a:rPr>
              <a:t> </a:t>
            </a:r>
            <a:endParaRPr lang="zh-CN" altLang="en-US" sz="2400"/>
          </a:p>
          <a:p>
            <a:pPr lvl="2"/>
            <a:r>
              <a:rPr lang="en-US" altLang="zh-CN" sz="2000">
                <a:sym typeface="+mn-ea"/>
              </a:rPr>
              <a:t>step2: Fake answer</a:t>
            </a:r>
            <a:endParaRPr lang="en-US" altLang="zh-CN" sz="2000"/>
          </a:p>
          <a:p>
            <a:pPr lvl="3"/>
            <a:r>
              <a:rPr lang="en-US" altLang="zh-CN" sz="1940">
                <a:sym typeface="+mn-ea"/>
              </a:rPr>
              <a:t>将训练集所有的答案作为候选，先找反义词，再找近义词 ：1998" is "1999"</a:t>
            </a:r>
            <a:endParaRPr lang="en-US" altLang="zh-CN" sz="1940"/>
          </a:p>
          <a:p>
            <a:pPr lvl="2"/>
            <a:r>
              <a:rPr lang="en-US" altLang="zh-CN" sz="2000">
                <a:sym typeface="+mn-ea"/>
              </a:rPr>
              <a:t>step3: Declarative form</a:t>
            </a:r>
            <a:endParaRPr lang="en-US" altLang="zh-CN" sz="2400"/>
          </a:p>
          <a:p>
            <a:pPr lvl="3"/>
            <a:r>
              <a:rPr lang="en-US" altLang="zh-CN" sz="1940">
                <a:sym typeface="+mn-ea"/>
              </a:rPr>
              <a:t>参考Liang, 2017，生成陈述句</a:t>
            </a:r>
            <a:endParaRPr lang="en-US" altLang="zh-CN" sz="1940"/>
          </a:p>
          <a:p>
            <a:pPr lvl="3"/>
            <a:r>
              <a:rPr lang="en-US" altLang="zh-CN" sz="1940">
                <a:sym typeface="+mn-ea"/>
              </a:rPr>
              <a:t>最后random放在paragraph中</a:t>
            </a:r>
            <a:endParaRPr lang="en-US" altLang="zh-CN" sz="2400"/>
          </a:p>
          <a:p>
            <a:pPr lvl="1"/>
            <a:r>
              <a:rPr lang="en-US" altLang="zh-CN" sz="2400"/>
              <a:t>Comparatives and Yes/No</a:t>
            </a:r>
            <a:endParaRPr lang="en-US" altLang="zh-CN" sz="2400"/>
          </a:p>
          <a:p>
            <a:pPr lvl="2"/>
            <a:r>
              <a:rPr lang="zh-CN" altLang="en-US" sz="2000"/>
              <a:t>更改属性</a:t>
            </a:r>
            <a:endParaRPr lang="zh-CN" altLang="en-US" sz="2000"/>
          </a:p>
          <a:p>
            <a:pPr lvl="2"/>
            <a:r>
              <a:rPr lang="zh-CN" altLang="en-US" sz="2000"/>
              <a:t>将另一个错误答案装入</a:t>
            </a:r>
            <a:endParaRPr lang="en-US" altLang="zh-CN" sz="2000"/>
          </a:p>
          <a:p>
            <a:pPr lvl="2"/>
            <a:endParaRPr lang="zh-CN" altLang="en-US"/>
          </a:p>
          <a:p>
            <a:pPr lvl="1"/>
            <a:endParaRPr lang="zh-CN" altLang="en-US"/>
          </a:p>
          <a:p>
            <a:pPr marL="457200" lvl="1" indent="0">
              <a:buNone/>
            </a:pP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作者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zh-CN" altLang="en-US"/>
              <a:t>一作：</a:t>
            </a:r>
            <a:r>
              <a:rPr lang="zh-CN" altLang="en-US">
                <a:hlinkClick r:id="rId1" action="ppaction://hlinkfile"/>
              </a:rPr>
              <a:t>Robin Jia</a:t>
            </a:r>
            <a:endParaRPr lang="zh-CN" altLang="en-US"/>
          </a:p>
          <a:p>
            <a:pPr lvl="1"/>
            <a:r>
              <a:rPr lang="en-US" altLang="zh-CN"/>
              <a:t>Ph.D Standford by Percy Liang</a:t>
            </a:r>
            <a:endParaRPr lang="en-US" altLang="zh-CN"/>
          </a:p>
          <a:p>
            <a:pPr lvl="1"/>
            <a:r>
              <a:rPr lang="zh-CN" altLang="en-US"/>
              <a:t>关注于</a:t>
            </a:r>
            <a:r>
              <a:rPr lang="en-US" altLang="zh-CN"/>
              <a:t>NLP</a:t>
            </a:r>
            <a:endParaRPr lang="en-US" altLang="zh-CN"/>
          </a:p>
          <a:p>
            <a:r>
              <a:rPr lang="zh-CN" altLang="en-US"/>
              <a:t>通讯：</a:t>
            </a:r>
            <a:r>
              <a:rPr lang="zh-CN" altLang="en-US">
                <a:hlinkClick r:id="rId2" action="ppaction://hlinkfile"/>
              </a:rPr>
              <a:t>Percy Liang</a:t>
            </a:r>
            <a:endParaRPr lang="zh-CN" altLang="en-US">
              <a:hlinkClick r:id="rId2" action="ppaction://hlinkfile"/>
            </a:endParaRPr>
          </a:p>
          <a:p>
            <a:pPr lvl="1"/>
            <a:r>
              <a:rPr lang="en-US" altLang="zh-CN"/>
              <a:t>Standford 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130" y="930275"/>
            <a:ext cx="5944870" cy="25914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065" y="3521710"/>
            <a:ext cx="5847715" cy="313182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Experiments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zh-CN" altLang="en-US"/>
              <a:t>数据集</a:t>
            </a:r>
            <a:r>
              <a:rPr lang="en-US" altLang="zh-CN"/>
              <a:t>HotpotQA</a:t>
            </a:r>
            <a:endParaRPr lang="en-US" altLang="zh-CN"/>
          </a:p>
          <a:p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9235" y="1628775"/>
            <a:ext cx="8856980" cy="504761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115" y="593090"/>
            <a:ext cx="11113200" cy="5927619"/>
          </a:xfrm>
          <a:prstGeom prst="rect">
            <a:avLst/>
          </a:prstGeom>
        </p:spPr>
      </p:pic>
      <p:cxnSp>
        <p:nvCxnSpPr>
          <p:cNvPr id="12" name="直接箭头连接符 11"/>
          <p:cNvCxnSpPr/>
          <p:nvPr/>
        </p:nvCxnSpPr>
        <p:spPr>
          <a:xfrm>
            <a:off x="1085215" y="423545"/>
            <a:ext cx="96520" cy="27876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303530" y="55245"/>
            <a:ext cx="2517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  <a:latin typeface="Times New Roman Regular" panose="02020603050405020304" charset="0"/>
                <a:cs typeface="Times New Roman Regular" panose="02020603050405020304" charset="0"/>
              </a:rPr>
              <a:t>supporting_facts: list </a:t>
            </a:r>
            <a:endParaRPr lang="en-US" altLang="zh-CN">
              <a:solidFill>
                <a:schemeClr val="accent1">
                  <a:lumMod val="75000"/>
                </a:schemeClr>
              </a:solidFill>
              <a:latin typeface="Times New Roman Regular" panose="02020603050405020304" charset="0"/>
              <a:cs typeface="Times New Roman Regular" panose="02020603050405020304" charset="0"/>
            </a:endParaRPr>
          </a:p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  <a:latin typeface="Times New Roman Regular" panose="02020603050405020304" charset="0"/>
                <a:cs typeface="Times New Roman Regular" panose="02020603050405020304" charset="0"/>
              </a:rPr>
              <a:t>	[title, sent_id]</a:t>
            </a:r>
            <a:endParaRPr lang="en-US" altLang="zh-CN">
              <a:solidFill>
                <a:schemeClr val="accent1">
                  <a:lumMod val="75000"/>
                </a:schemeClr>
              </a:solidFill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 flipH="1">
            <a:off x="6361430" y="483870"/>
            <a:ext cx="1096645" cy="25908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H="1">
            <a:off x="4156075" y="593090"/>
            <a:ext cx="236855" cy="29464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V="1">
            <a:off x="5730875" y="6378575"/>
            <a:ext cx="0" cy="24828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V="1">
            <a:off x="8009255" y="6378575"/>
            <a:ext cx="0" cy="24828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6996430" y="55245"/>
            <a:ext cx="53555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>
                    <a:lumMod val="75000"/>
                  </a:schemeClr>
                </a:solidFill>
                <a:latin typeface="Times New Roman Regular" panose="02020603050405020304" charset="0"/>
                <a:cs typeface="Times New Roman Regular" panose="02020603050405020304" charset="0"/>
              </a:rPr>
              <a:t>困难程度：</a:t>
            </a:r>
            <a:r>
              <a:rPr lang="en-US" altLang="zh-CN">
                <a:solidFill>
                  <a:schemeClr val="accent1">
                    <a:lumMod val="75000"/>
                  </a:schemeClr>
                </a:solidFill>
                <a:latin typeface="Times New Roman Regular" panose="02020603050405020304" charset="0"/>
                <a:cs typeface="Times New Roman Regular" panose="02020603050405020304" charset="0"/>
              </a:rPr>
              <a:t>easy(single-hop)/medium(</a:t>
            </a:r>
            <a:r>
              <a:rPr lang="zh-CN" altLang="en-US">
                <a:solidFill>
                  <a:schemeClr val="accent1">
                    <a:lumMod val="75000"/>
                  </a:schemeClr>
                </a:solidFill>
                <a:latin typeface="Times New Roman Regular" panose="02020603050405020304" charset="0"/>
                <a:cs typeface="Times New Roman Regular" panose="02020603050405020304" charset="0"/>
              </a:rPr>
              <a:t>正确回答</a:t>
            </a:r>
            <a:r>
              <a:rPr lang="en-US" altLang="zh-CN">
                <a:solidFill>
                  <a:schemeClr val="accent1">
                    <a:lumMod val="75000"/>
                  </a:schemeClr>
                </a:solidFill>
                <a:latin typeface="Times New Roman Regular" panose="02020603050405020304" charset="0"/>
                <a:cs typeface="Times New Roman Regular" panose="02020603050405020304" charset="0"/>
              </a:rPr>
              <a:t>)/hard</a:t>
            </a:r>
            <a:endParaRPr lang="en-US" altLang="zh-CN">
              <a:solidFill>
                <a:schemeClr val="accent1">
                  <a:lumMod val="75000"/>
                </a:schemeClr>
              </a:solidFill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517265" y="55245"/>
            <a:ext cx="26619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  <a:latin typeface="Times New Roman Regular" panose="02020603050405020304" charset="0"/>
                <a:cs typeface="Times New Roman Regular" panose="02020603050405020304" charset="0"/>
              </a:rPr>
              <a:t>context:list</a:t>
            </a:r>
            <a:endParaRPr lang="en-US" altLang="zh-CN">
              <a:solidFill>
                <a:schemeClr val="accent1">
                  <a:lumMod val="75000"/>
                </a:schemeClr>
              </a:solidFill>
              <a:latin typeface="Times New Roman Regular" panose="02020603050405020304" charset="0"/>
              <a:cs typeface="Times New Roman Regular" panose="02020603050405020304" charset="0"/>
            </a:endParaRPr>
          </a:p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  <a:latin typeface="Times New Roman Regular" panose="02020603050405020304" charset="0"/>
                <a:cs typeface="Times New Roman Regular" panose="02020603050405020304" charset="0"/>
              </a:rPr>
              <a:t>	[title, [sentence]]</a:t>
            </a:r>
            <a:endParaRPr lang="en-US" altLang="zh-CN">
              <a:solidFill>
                <a:schemeClr val="accent1">
                  <a:lumMod val="75000"/>
                </a:schemeClr>
              </a:solidFill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94385" y="726440"/>
            <a:ext cx="1393190" cy="145415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7548880" y="730250"/>
            <a:ext cx="921385" cy="12954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6208395" y="726440"/>
            <a:ext cx="558800" cy="12954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3517265" y="871855"/>
            <a:ext cx="921385" cy="12954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5287010" y="6212840"/>
            <a:ext cx="921385" cy="12954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7730490" y="6212840"/>
            <a:ext cx="558800" cy="12954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0341610" y="6212840"/>
            <a:ext cx="558800" cy="12954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0" name="直接箭头连接符 29"/>
          <p:cNvCxnSpPr/>
          <p:nvPr/>
        </p:nvCxnSpPr>
        <p:spPr>
          <a:xfrm flipV="1">
            <a:off x="10191750" y="6378575"/>
            <a:ext cx="429260" cy="20002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8799195" y="6489700"/>
            <a:ext cx="21012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  <a:latin typeface="Times New Roman Regular" panose="02020603050405020304" charset="0"/>
                <a:cs typeface="Times New Roman Regular" panose="02020603050405020304" charset="0"/>
              </a:rPr>
              <a:t>bridge/comparison</a:t>
            </a:r>
            <a:endParaRPr lang="en-US" altLang="zh-CN">
              <a:solidFill>
                <a:schemeClr val="accent1">
                  <a:lumMod val="75000"/>
                </a:schemeClr>
              </a:solidFill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Results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zh-CN" altLang="en-US" sz="2400"/>
              <a:t>攻击性能</a:t>
            </a:r>
            <a:endParaRPr lang="zh-CN" altLang="en-US" sz="2400"/>
          </a:p>
          <a:p>
            <a:pPr lvl="1"/>
            <a:r>
              <a:rPr lang="en-US" altLang="zh-CN" sz="2000"/>
              <a:t>Baseline </a:t>
            </a:r>
            <a:r>
              <a:rPr lang="zh-CN" altLang="en-US" sz="2000"/>
              <a:t>和 </a:t>
            </a:r>
            <a:r>
              <a:rPr lang="en-US" altLang="zh-CN" sz="2000"/>
              <a:t>DFGN</a:t>
            </a:r>
            <a:r>
              <a:rPr lang="zh-CN" altLang="en-US" sz="2000"/>
              <a:t>在</a:t>
            </a:r>
            <a:r>
              <a:rPr lang="en-US" altLang="zh-CN" sz="2000"/>
              <a:t>Ans EM</a:t>
            </a:r>
            <a:r>
              <a:rPr lang="zh-CN" altLang="en-US" sz="2000"/>
              <a:t>下降显著，在</a:t>
            </a:r>
            <a:r>
              <a:rPr lang="en-US" altLang="zh-CN" sz="2000"/>
              <a:t>Supp EM</a:t>
            </a:r>
            <a:r>
              <a:rPr lang="zh-CN" altLang="en-US" sz="2000"/>
              <a:t>上只有</a:t>
            </a:r>
            <a:r>
              <a:rPr lang="en-US" altLang="zh-CN" sz="2000"/>
              <a:t>1.4/4.9</a:t>
            </a:r>
            <a:endParaRPr lang="zh-CN" altLang="en-US" sz="2000"/>
          </a:p>
          <a:p>
            <a:pPr lvl="1"/>
            <a:r>
              <a:rPr lang="zh-CN" altLang="en-US" sz="2000"/>
              <a:t>最好的模型</a:t>
            </a:r>
            <a:r>
              <a:rPr lang="en-US" altLang="zh-CN" sz="2000"/>
              <a:t>SAE</a:t>
            </a:r>
            <a:r>
              <a:rPr lang="zh-CN" altLang="en-US" sz="2000"/>
              <a:t>在</a:t>
            </a:r>
            <a:r>
              <a:rPr lang="en-US" altLang="zh-CN" sz="2000"/>
              <a:t>Ans  EM</a:t>
            </a:r>
            <a:r>
              <a:rPr lang="zh-CN" altLang="en-US" sz="2000"/>
              <a:t>以及</a:t>
            </a:r>
            <a:r>
              <a:rPr lang="en-US" altLang="zh-CN" sz="2000"/>
              <a:t>Supp EM</a:t>
            </a:r>
            <a:r>
              <a:rPr lang="zh-CN" altLang="en-US" sz="2000"/>
              <a:t>上分别下降了</a:t>
            </a:r>
            <a:r>
              <a:rPr lang="en-US" altLang="zh-CN" sz="2000"/>
              <a:t>24.7</a:t>
            </a:r>
            <a:r>
              <a:rPr lang="zh-CN" altLang="en-US" sz="2000"/>
              <a:t>以及</a:t>
            </a:r>
            <a:r>
              <a:rPr lang="en-US" altLang="zh-CN" sz="2000"/>
              <a:t>36.7</a:t>
            </a:r>
            <a:endParaRPr lang="en-US" altLang="zh-CN" sz="2000"/>
          </a:p>
          <a:p>
            <a:pPr lvl="1"/>
            <a:r>
              <a:rPr lang="en-US" altLang="zh-CN" sz="2000"/>
              <a:t>51.1%</a:t>
            </a:r>
            <a:r>
              <a:rPr lang="zh-CN" altLang="en-US" sz="2000"/>
              <a:t>错误将答案预测为</a:t>
            </a:r>
            <a:r>
              <a:rPr lang="en-US" altLang="zh-CN" sz="2000"/>
              <a:t>fake answer   89.2%</a:t>
            </a:r>
            <a:r>
              <a:rPr lang="zh-CN" altLang="en-US" sz="2000"/>
              <a:t>将</a:t>
            </a:r>
            <a:r>
              <a:rPr lang="en-US" altLang="zh-CN" sz="2000"/>
              <a:t>adversary sentence</a:t>
            </a:r>
            <a:r>
              <a:rPr lang="zh-CN" altLang="en-US" sz="2000"/>
              <a:t>作为</a:t>
            </a:r>
            <a:r>
              <a:rPr lang="en-US" altLang="zh-CN" sz="2000"/>
              <a:t>supporting fact</a:t>
            </a:r>
            <a:endParaRPr lang="en-US" altLang="zh-CN" sz="2000"/>
          </a:p>
          <a:p>
            <a:pPr lvl="1"/>
            <a:r>
              <a:rPr lang="en-US" altLang="zh-CN" sz="2000"/>
              <a:t>SAE</a:t>
            </a:r>
            <a:r>
              <a:rPr lang="zh-CN" altLang="en-US" sz="2000"/>
              <a:t>在</a:t>
            </a:r>
            <a:r>
              <a:rPr lang="en-US" altLang="zh-CN" sz="2000"/>
              <a:t>original set</a:t>
            </a:r>
            <a:r>
              <a:rPr lang="zh-CN" altLang="en-US" sz="2000"/>
              <a:t>上效果比</a:t>
            </a:r>
            <a:r>
              <a:rPr lang="en-US" altLang="zh-CN" sz="2000"/>
              <a:t>baseline</a:t>
            </a:r>
            <a:r>
              <a:rPr lang="zh-CN" altLang="en-US" sz="2000"/>
              <a:t>和</a:t>
            </a:r>
            <a:r>
              <a:rPr lang="en-US" altLang="zh-CN" sz="2000"/>
              <a:t>DFGN</a:t>
            </a:r>
            <a:r>
              <a:rPr lang="zh-CN" altLang="en-US" sz="2000"/>
              <a:t>好，但是干扰样本上性能甚至不如。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9235" y="3155950"/>
            <a:ext cx="8853805" cy="337439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Results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zh-CN" altLang="en-US"/>
              <a:t>类型分析</a:t>
            </a:r>
            <a:endParaRPr lang="zh-CN" altLang="en-US"/>
          </a:p>
          <a:p>
            <a:pPr lvl="1"/>
            <a:r>
              <a:rPr lang="en-US" altLang="zh-CN" sz="2000"/>
              <a:t>Bridging</a:t>
            </a:r>
            <a:r>
              <a:rPr lang="zh-CN" altLang="en-US" sz="2000"/>
              <a:t>类型在干扰样本集上的性能最差，才</a:t>
            </a:r>
            <a:r>
              <a:rPr lang="en-US" altLang="zh-CN" sz="2000"/>
              <a:t>16.4</a:t>
            </a:r>
            <a:r>
              <a:rPr lang="zh-CN" altLang="en-US" sz="2000"/>
              <a:t>，最不鲁棒，其次是</a:t>
            </a:r>
            <a:r>
              <a:rPr lang="en-US" altLang="zh-CN" sz="2000"/>
              <a:t>Intersection</a:t>
            </a:r>
            <a:r>
              <a:rPr lang="zh-CN" altLang="en-US" sz="2000"/>
              <a:t>，说明工具</a:t>
            </a:r>
            <a:r>
              <a:rPr lang="en-US" altLang="zh-CN" sz="2000"/>
              <a:t>multi-hop</a:t>
            </a:r>
            <a:r>
              <a:rPr lang="zh-CN" altLang="en-US" sz="2000"/>
              <a:t>是有效果的</a:t>
            </a:r>
            <a:endParaRPr lang="en-US" altLang="zh-CN" sz="2000"/>
          </a:p>
          <a:p>
            <a:pPr lvl="1"/>
            <a:r>
              <a:rPr lang="en-US" altLang="zh-CN" sz="2000"/>
              <a:t>Comparatives</a:t>
            </a:r>
            <a:r>
              <a:rPr lang="zh-CN" altLang="en-US" sz="2000"/>
              <a:t>及</a:t>
            </a:r>
            <a:r>
              <a:rPr lang="en-US" altLang="zh-CN" sz="2000"/>
              <a:t>Yes/No</a:t>
            </a:r>
            <a:r>
              <a:rPr lang="zh-CN" altLang="en-US" sz="2000"/>
              <a:t>类型下抗干扰能力还比较强，原因可能在于没有改变</a:t>
            </a:r>
            <a:r>
              <a:rPr lang="en-US" altLang="zh-CN" sz="2000"/>
              <a:t>properties</a:t>
            </a:r>
            <a:r>
              <a:rPr lang="zh-CN" altLang="en-US" sz="2000"/>
              <a:t>？</a:t>
            </a:r>
            <a:endParaRPr lang="zh-CN" altLang="en-US" sz="20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56915" y="3032125"/>
            <a:ext cx="6108700" cy="3327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Ablation Analysis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pPr marL="0" lvl="1"/>
            <a:r>
              <a:rPr lang="en-US" altLang="zh-CN" sz="2000">
                <a:sym typeface="+mn-ea"/>
              </a:rPr>
              <a:t>Table3: </a:t>
            </a:r>
            <a:r>
              <a:rPr lang="zh-CN" altLang="en-US" sz="2000">
                <a:sym typeface="+mn-ea"/>
              </a:rPr>
              <a:t>与之前的对抗样本生成方式对比下降效果更加明显</a:t>
            </a:r>
            <a:endParaRPr lang="zh-CN" altLang="en-US" sz="2000">
              <a:sym typeface="+mn-ea"/>
            </a:endParaRPr>
          </a:p>
          <a:p>
            <a:pPr marL="0" lvl="1"/>
            <a:r>
              <a:rPr lang="en-US" altLang="zh-CN" sz="2000"/>
              <a:t>Table4: </a:t>
            </a:r>
            <a:r>
              <a:rPr lang="zh-CN" altLang="en-US" sz="2000"/>
              <a:t>对比更改</a:t>
            </a:r>
            <a:r>
              <a:rPr lang="en-US" altLang="zh-CN" sz="2000"/>
              <a:t>2st-hop</a:t>
            </a:r>
            <a:r>
              <a:rPr lang="zh-CN" altLang="en-US" sz="2000"/>
              <a:t>及</a:t>
            </a:r>
            <a:r>
              <a:rPr lang="en-US" altLang="zh-CN" sz="2000"/>
              <a:t>both-hop</a:t>
            </a:r>
            <a:r>
              <a:rPr lang="zh-CN" altLang="en-US" sz="2000"/>
              <a:t>；</a:t>
            </a:r>
            <a:r>
              <a:rPr lang="en-US" altLang="zh-CN" sz="2000"/>
              <a:t>both-hop</a:t>
            </a:r>
            <a:r>
              <a:rPr lang="zh-CN" altLang="en-US" sz="2000"/>
              <a:t>攻击的方式效果没有优势，原因可能在于所有的</a:t>
            </a:r>
            <a:r>
              <a:rPr lang="en-US" altLang="zh-CN" sz="2000"/>
              <a:t>hop</a:t>
            </a:r>
            <a:r>
              <a:rPr lang="zh-CN" altLang="en-US" sz="2000"/>
              <a:t>之后和原始来的推理链差别很大，干扰能力减弱；</a:t>
            </a:r>
            <a:r>
              <a:rPr lang="en-US" altLang="zh-CN" sz="2000"/>
              <a:t>2st-hop</a:t>
            </a:r>
            <a:r>
              <a:rPr lang="zh-CN" altLang="en-US" sz="2000"/>
              <a:t>没有</a:t>
            </a:r>
            <a:r>
              <a:rPr lang="en-US" altLang="zh-CN" sz="2000"/>
              <a:t>1st-hop</a:t>
            </a:r>
            <a:r>
              <a:rPr lang="zh-CN" altLang="en-US" sz="2000"/>
              <a:t>效果好</a:t>
            </a:r>
            <a:endParaRPr lang="zh-CN" altLang="en-US" sz="2000"/>
          </a:p>
          <a:p>
            <a:pPr marL="0" lvl="1"/>
            <a:r>
              <a:rPr lang="en-US" altLang="zh-CN" sz="2000"/>
              <a:t>Table5: </a:t>
            </a:r>
            <a:r>
              <a:rPr lang="zh-CN" altLang="en-US" sz="2000"/>
              <a:t>更改所有问题中出现的实体，发现没有改关系效果好，原因在于更改实体之后，与原来问题不那么相关，干扰性下降。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82015" y="3098800"/>
            <a:ext cx="5994400" cy="3124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904990" y="2483485"/>
            <a:ext cx="4458970" cy="24752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 b="10607"/>
          <a:stretch>
            <a:fillRect/>
          </a:stretch>
        </p:blipFill>
        <p:spPr>
          <a:xfrm>
            <a:off x="6904990" y="4920615"/>
            <a:ext cx="4297680" cy="193738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Ablation Analysis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en-US" altLang="zh-CN" sz="2400"/>
              <a:t>Table6: </a:t>
            </a:r>
            <a:r>
              <a:rPr lang="zh-CN" altLang="en-US" sz="2400"/>
              <a:t>干扰</a:t>
            </a:r>
            <a:r>
              <a:rPr lang="en-US" altLang="zh-CN" sz="2400"/>
              <a:t>sentence的</a:t>
            </a:r>
            <a:r>
              <a:rPr lang="zh-CN" altLang="en-US" sz="2400"/>
              <a:t>位置对攻击效果的影响，本文最终选择</a:t>
            </a:r>
            <a:r>
              <a:rPr lang="en-US" altLang="zh-CN" sz="2400"/>
              <a:t>random</a:t>
            </a:r>
            <a:r>
              <a:rPr lang="zh-CN" altLang="en-US" sz="2400"/>
              <a:t>，避免模型忽视</a:t>
            </a:r>
            <a:r>
              <a:rPr lang="en-US" altLang="zh-CN" sz="2400"/>
              <a:t>first sentence</a:t>
            </a:r>
            <a:r>
              <a:rPr lang="zh-CN" altLang="en-US" sz="2400"/>
              <a:t>或者</a:t>
            </a:r>
            <a:r>
              <a:rPr lang="en-US" altLang="zh-CN" sz="2400"/>
              <a:t>last sentence</a:t>
            </a:r>
            <a:r>
              <a:rPr lang="zh-CN" altLang="en-US" sz="2400"/>
              <a:t>的情况</a:t>
            </a:r>
            <a:endParaRPr lang="zh-CN" altLang="en-US" sz="2400"/>
          </a:p>
          <a:p>
            <a:r>
              <a:rPr lang="en-US" altLang="zh-CN" sz="2400"/>
              <a:t>Table7: </a:t>
            </a:r>
            <a:r>
              <a:rPr lang="zh-CN" altLang="en-US" sz="2400"/>
              <a:t>增强学习后普遍在对抗样本上测试效果更好，但是在</a:t>
            </a:r>
            <a:r>
              <a:rPr lang="en-US" altLang="zh-CN" sz="2400"/>
              <a:t>original </a:t>
            </a:r>
            <a:r>
              <a:rPr lang="zh-CN" altLang="en-US" sz="2400"/>
              <a:t>测试效果近乎持平，如何利用对抗样本提升模型的鲁棒性？</a:t>
            </a:r>
            <a:endParaRPr lang="zh-CN" altLang="en-US" sz="24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350" y="2973705"/>
            <a:ext cx="4888230" cy="24701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580" y="2911475"/>
            <a:ext cx="4657725" cy="259397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思考</a:t>
            </a:r>
            <a:endParaRPr lang="en-US" altLang="zh-CN"/>
          </a:p>
        </p:txBody>
      </p:sp>
      <p:sp>
        <p:nvSpPr>
          <p:cNvPr id="5" name="内容占位符 4"/>
          <p:cNvSpPr/>
          <p:nvPr>
            <p:ph idx="1"/>
          </p:nvPr>
        </p:nvSpPr>
        <p:spPr/>
        <p:txBody>
          <a:bodyPr/>
          <a:p>
            <a:r>
              <a:rPr lang="zh-CN" altLang="en-US"/>
              <a:t>什么样的对抗样本才算是好的？</a:t>
            </a:r>
            <a:r>
              <a:rPr lang="en-US" altLang="zh-CN"/>
              <a:t>[</a:t>
            </a:r>
            <a:r>
              <a:rPr lang="zh-CN" altLang="en-US"/>
              <a:t>最少的改变，最好的效果？</a:t>
            </a:r>
            <a:r>
              <a:rPr lang="en-US" altLang="zh-CN"/>
              <a:t>]</a:t>
            </a:r>
            <a:endParaRPr lang="zh-CN" altLang="en-US"/>
          </a:p>
          <a:p>
            <a:r>
              <a:rPr lang="zh-CN" altLang="en-US"/>
              <a:t>我们是否应该将</a:t>
            </a:r>
            <a:r>
              <a:rPr lang="en-US" altLang="zh-CN"/>
              <a:t>EM、F1</a:t>
            </a:r>
            <a:r>
              <a:rPr lang="zh-CN" altLang="en-US"/>
              <a:t>作为评价模型好坏的唯一标准，是否可以考虑模型的理解能力，给出对抗样例检查其鲁棒性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015" y="1657350"/>
            <a:ext cx="11697335" cy="35433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作者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zh-CN" altLang="en-US"/>
              <a:t>一作：</a:t>
            </a:r>
            <a:r>
              <a:rPr lang="zh-CN" altLang="en-US">
                <a:hlinkClick r:id="rId1" action="ppaction://hlinkfile"/>
              </a:rPr>
              <a:t>Boxin Wang</a:t>
            </a:r>
            <a:endParaRPr lang="zh-CN" altLang="en-US"/>
          </a:p>
          <a:p>
            <a:r>
              <a:rPr lang="en-US" altLang="zh-CN"/>
              <a:t>Ph.D Standford by Percy Liang</a:t>
            </a:r>
            <a:endParaRPr lang="en-US" altLang="zh-CN"/>
          </a:p>
          <a:p>
            <a:pPr lvl="1"/>
            <a:r>
              <a:rPr lang="zh-CN" altLang="en-US"/>
              <a:t>关注于</a:t>
            </a:r>
            <a:r>
              <a:rPr lang="en-US" altLang="zh-CN"/>
              <a:t>NLP</a:t>
            </a:r>
            <a:endParaRPr lang="en-US" altLang="zh-CN"/>
          </a:p>
          <a:p>
            <a:r>
              <a:rPr lang="zh-CN" altLang="en-US"/>
              <a:t>通讯：</a:t>
            </a:r>
            <a:r>
              <a:rPr lang="en-US" altLang="zh-CN">
                <a:hlinkClick r:id="rId2" action="ppaction://hlinkfile"/>
              </a:rPr>
              <a:t>Bo Li</a:t>
            </a:r>
            <a:endParaRPr lang="zh-CN" altLang="en-US">
              <a:hlinkClick r:id="rId2" action="ppaction://hlinkfile"/>
            </a:endParaRPr>
          </a:p>
          <a:p>
            <a:pPr lvl="1"/>
            <a:r>
              <a:rPr lang="en-US" altLang="zh-CN"/>
              <a:t>UIUC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50" y="3719195"/>
            <a:ext cx="5746750" cy="30378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2350" y="0"/>
            <a:ext cx="5617210" cy="371919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Attack qa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82015" y="1040130"/>
            <a:ext cx="5071110" cy="5107940"/>
          </a:xfrm>
        </p:spPr>
        <p:txBody>
          <a:bodyPr/>
          <a:p>
            <a:r>
              <a:rPr lang="zh-CN" altLang="en-US"/>
              <a:t>任务</a:t>
            </a:r>
            <a:endParaRPr lang="zh-CN" altLang="en-US"/>
          </a:p>
          <a:p>
            <a:pPr marL="457200" lvl="2"/>
            <a:r>
              <a:rPr lang="zh-CN" altLang="en-US">
                <a:sym typeface="+mn-ea"/>
              </a:rPr>
              <a:t>在情感识别（</a:t>
            </a:r>
            <a:r>
              <a:rPr lang="en-US" altLang="zh-CN">
                <a:sym typeface="+mn-ea"/>
              </a:rPr>
              <a:t>word-level</a:t>
            </a:r>
            <a:r>
              <a:rPr lang="zh-CN" altLang="en-US">
                <a:sym typeface="+mn-ea"/>
              </a:rPr>
              <a:t>）以及问答（</a:t>
            </a:r>
            <a:r>
              <a:rPr lang="en-US" altLang="zh-CN">
                <a:sym typeface="+mn-ea"/>
              </a:rPr>
              <a:t>sentence-level</a:t>
            </a:r>
            <a:r>
              <a:rPr lang="zh-CN" altLang="en-US">
                <a:sym typeface="+mn-ea"/>
              </a:rPr>
              <a:t>）任务上加入对抗样本干扰，评价</a:t>
            </a:r>
            <a:r>
              <a:rPr lang="en-US" altLang="zh-CN">
                <a:sym typeface="+mn-ea"/>
              </a:rPr>
              <a:t>NLP</a:t>
            </a:r>
            <a:r>
              <a:rPr lang="zh-CN" altLang="en-US">
                <a:sym typeface="+mn-ea"/>
              </a:rPr>
              <a:t>模型的鲁棒性</a:t>
            </a:r>
            <a:endParaRPr lang="zh-CN" altLang="en-US"/>
          </a:p>
          <a:p>
            <a:r>
              <a:rPr lang="zh-CN" altLang="en-US"/>
              <a:t>背景</a:t>
            </a:r>
            <a:endParaRPr lang="zh-CN" altLang="en-US"/>
          </a:p>
          <a:p>
            <a:pPr lvl="1"/>
            <a:r>
              <a:rPr lang="en-US" altLang="zh-CN"/>
              <a:t>DNN</a:t>
            </a:r>
            <a:r>
              <a:rPr lang="zh-CN" altLang="en-US"/>
              <a:t>模型在面对对抗样本攻击时表现很脆弱</a:t>
            </a:r>
            <a:endParaRPr lang="zh-CN" altLang="en-US"/>
          </a:p>
          <a:p>
            <a:pPr lvl="1"/>
            <a:r>
              <a:rPr lang="zh-CN" altLang="en-US"/>
              <a:t>传统的对抗样本攻击方式采取启发式思想，扩展性不强，因此考虑</a:t>
            </a:r>
            <a:r>
              <a:rPr lang="en-US" altLang="zh-CN"/>
              <a:t>gradient-based</a:t>
            </a:r>
            <a:r>
              <a:rPr lang="zh-CN" altLang="en-US"/>
              <a:t>方法，将离散的</a:t>
            </a:r>
            <a:r>
              <a:rPr lang="en-US" altLang="zh-CN"/>
              <a:t>text</a:t>
            </a:r>
            <a:r>
              <a:rPr lang="zh-CN" altLang="en-US"/>
              <a:t>映射到连续向量空间中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875" y="1040130"/>
            <a:ext cx="5071110" cy="54197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Attack qa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zh-CN" altLang="en-US"/>
              <a:t>任务</a:t>
            </a:r>
            <a:endParaRPr lang="zh-CN" altLang="en-US"/>
          </a:p>
          <a:p>
            <a:pPr lvl="1"/>
            <a:r>
              <a:rPr lang="zh-CN" altLang="en-US"/>
              <a:t>在</a:t>
            </a:r>
            <a:r>
              <a:rPr lang="en-US" altLang="zh-CN"/>
              <a:t>Paragraph</a:t>
            </a:r>
            <a:r>
              <a:rPr lang="zh-CN" altLang="en-US"/>
              <a:t>中插入</a:t>
            </a:r>
            <a:r>
              <a:rPr lang="zh-CN" altLang="en-US">
                <a:solidFill>
                  <a:srgbClr val="FF0000"/>
                </a:solidFill>
              </a:rPr>
              <a:t>干扰</a:t>
            </a:r>
            <a:r>
              <a:rPr lang="en-US" altLang="zh-CN"/>
              <a:t>[</a:t>
            </a:r>
            <a:r>
              <a:rPr lang="zh-CN" altLang="en-US"/>
              <a:t>不改变正确答案且不影响</a:t>
            </a:r>
            <a:r>
              <a:rPr lang="en-US" altLang="zh-CN"/>
              <a:t>human</a:t>
            </a:r>
            <a:r>
              <a:rPr lang="zh-CN" altLang="en-US"/>
              <a:t>理解</a:t>
            </a:r>
            <a:r>
              <a:rPr lang="en-US" altLang="zh-CN"/>
              <a:t>]</a:t>
            </a:r>
            <a:r>
              <a:rPr lang="zh-CN" altLang="en-US"/>
              <a:t>之后，模型的性能骤降。</a:t>
            </a:r>
            <a:r>
              <a:rPr lang="en-US" altLang="zh-CN"/>
              <a:t>[</a:t>
            </a:r>
            <a:r>
              <a:rPr lang="zh-CN" altLang="en-US" sz="2000"/>
              <a:t>这一现象说明什么？鲁棒性不够？没有理解语义？泛化性不够？又会带来什么样的后果？</a:t>
            </a:r>
            <a:r>
              <a:rPr lang="en-US" altLang="zh-CN"/>
              <a:t>]</a:t>
            </a:r>
            <a:endParaRPr lang="zh-CN" altLang="en-US"/>
          </a:p>
          <a:p>
            <a:pPr lvl="1"/>
            <a:r>
              <a:rPr lang="zh-CN" altLang="en-US"/>
              <a:t>阅读理解任务在</a:t>
            </a:r>
            <a:r>
              <a:rPr lang="en-US" altLang="zh-CN"/>
              <a:t>17</a:t>
            </a:r>
            <a:r>
              <a:rPr lang="zh-CN" altLang="en-US"/>
              <a:t>年在SQuAD数据集上</a:t>
            </a:r>
            <a:r>
              <a:rPr lang="en-US" altLang="zh-CN"/>
              <a:t>SOTA</a:t>
            </a:r>
            <a:r>
              <a:rPr lang="zh-CN" altLang="en-US"/>
              <a:t>指标是84.7%，而人类表现才</a:t>
            </a:r>
            <a:r>
              <a:rPr lang="en-US" altLang="zh-CN"/>
              <a:t>91.2%</a:t>
            </a:r>
            <a:r>
              <a:rPr lang="zh-CN" altLang="en-US"/>
              <a:t>，分数很接近了，难道说明机器真的能够理解语义了吗？</a:t>
            </a:r>
            <a:r>
              <a:rPr lang="en-US" altLang="zh-CN"/>
              <a:t>[</a:t>
            </a:r>
            <a:r>
              <a:rPr lang="zh-CN" altLang="en-US" sz="1800"/>
              <a:t>能够理解语义算是人工智能的一个目标吗？像三体人一样？</a:t>
            </a:r>
            <a:r>
              <a:rPr lang="en-US" altLang="zh-CN"/>
              <a:t>]</a:t>
            </a:r>
            <a:endParaRPr lang="zh-CN" altLang="en-US"/>
          </a:p>
          <a:p>
            <a:r>
              <a:rPr lang="zh-CN" altLang="en-US"/>
              <a:t>优势</a:t>
            </a:r>
            <a:endParaRPr lang="zh-CN" altLang="en-US" sz="2400"/>
          </a:p>
          <a:p>
            <a:pPr lvl="1"/>
            <a:r>
              <a:rPr lang="zh-CN" altLang="en-US"/>
              <a:t>传统的方法可能是根据关键词匹配或者答案类型来定位最终的答案，而忽略</a:t>
            </a:r>
            <a:r>
              <a:rPr lang="en-US" altLang="zh-CN"/>
              <a:t>multi-hop </a:t>
            </a:r>
            <a:r>
              <a:rPr lang="zh-CN" altLang="en-US"/>
              <a:t>推理84.7%</a:t>
            </a:r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Attack qa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zh-CN" altLang="en-US"/>
              <a:t>任务</a:t>
            </a:r>
            <a:endParaRPr lang="zh-CN" altLang="en-US"/>
          </a:p>
          <a:p>
            <a:pPr lvl="1"/>
            <a:r>
              <a:rPr lang="zh-CN" altLang="en-US" sz="2400"/>
              <a:t>在情感识别（</a:t>
            </a:r>
            <a:r>
              <a:rPr lang="en-US" altLang="zh-CN" sz="2400"/>
              <a:t>word-level</a:t>
            </a:r>
            <a:r>
              <a:rPr lang="zh-CN" altLang="en-US" sz="2400"/>
              <a:t>）以及问答（</a:t>
            </a:r>
            <a:r>
              <a:rPr lang="en-US" altLang="zh-CN" sz="2400"/>
              <a:t>sentence-level</a:t>
            </a:r>
            <a:r>
              <a:rPr lang="zh-CN" altLang="en-US" sz="2400"/>
              <a:t>）任务上加入对抗样本干扰，评价</a:t>
            </a:r>
            <a:r>
              <a:rPr lang="en-US" altLang="zh-CN" sz="2400"/>
              <a:t>NLP</a:t>
            </a:r>
            <a:r>
              <a:rPr lang="zh-CN" altLang="en-US" sz="2400"/>
              <a:t>模型的鲁棒性，</a:t>
            </a:r>
            <a:endParaRPr lang="zh-CN" altLang="en-US" sz="2400"/>
          </a:p>
        </p:txBody>
      </p:sp>
    </p:spTree>
    <p:custDataLst>
      <p:tags r:id="rId3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Ablation Analysis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en-US" altLang="zh-CN" sz="2400"/>
              <a:t>Table6: </a:t>
            </a:r>
            <a:r>
              <a:rPr lang="zh-CN" altLang="en-US" sz="2400"/>
              <a:t>干扰</a:t>
            </a:r>
            <a:r>
              <a:rPr lang="en-US" altLang="zh-CN" sz="2400"/>
              <a:t>sentence的</a:t>
            </a:r>
            <a:r>
              <a:rPr lang="zh-CN" altLang="en-US" sz="2400"/>
              <a:t>位置对攻击效果的影响，本文最终选择</a:t>
            </a:r>
            <a:r>
              <a:rPr lang="en-US" altLang="zh-CN" sz="2400"/>
              <a:t>random</a:t>
            </a:r>
            <a:r>
              <a:rPr lang="zh-CN" altLang="en-US" sz="2400"/>
              <a:t>，避免模型忽视</a:t>
            </a:r>
            <a:r>
              <a:rPr lang="en-US" altLang="zh-CN" sz="2400"/>
              <a:t>first sentence</a:t>
            </a:r>
            <a:r>
              <a:rPr lang="zh-CN" altLang="en-US" sz="2400"/>
              <a:t>或者</a:t>
            </a:r>
            <a:r>
              <a:rPr lang="en-US" altLang="zh-CN" sz="2400"/>
              <a:t>last sentence</a:t>
            </a:r>
            <a:r>
              <a:rPr lang="zh-CN" altLang="en-US" sz="2400"/>
              <a:t>的情况</a:t>
            </a:r>
            <a:endParaRPr lang="zh-CN" altLang="en-US" sz="2400"/>
          </a:p>
          <a:p>
            <a:r>
              <a:rPr lang="en-US" altLang="zh-CN" sz="2400"/>
              <a:t>Table7: </a:t>
            </a:r>
            <a:r>
              <a:rPr lang="zh-CN" altLang="en-US" sz="2400"/>
              <a:t>增强学习后普遍在对抗样本上测试效果更好，但是在</a:t>
            </a:r>
            <a:r>
              <a:rPr lang="en-US" altLang="zh-CN" sz="2400"/>
              <a:t>original </a:t>
            </a:r>
            <a:r>
              <a:rPr lang="zh-CN" altLang="en-US" sz="2400"/>
              <a:t>测试效果近乎持平，如何利用对抗样本提升模型的鲁棒性？</a:t>
            </a:r>
            <a:endParaRPr lang="zh-CN" altLang="en-US" sz="24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350" y="2973705"/>
            <a:ext cx="4888230" cy="24701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580" y="2911475"/>
            <a:ext cx="4657725" cy="25939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矩形 13"/>
          <p:cNvSpPr/>
          <p:nvPr>
            <p:custDataLst>
              <p:tags r:id="rId1"/>
            </p:custDataLst>
          </p:nvPr>
        </p:nvSpPr>
        <p:spPr>
          <a:xfrm>
            <a:off x="5130800" y="1225550"/>
            <a:ext cx="6369050" cy="4210050"/>
          </a:xfrm>
          <a:prstGeom prst="rect">
            <a:avLst/>
          </a:prstGeom>
          <a:noFill/>
          <a:ln w="19050">
            <a:solidFill>
              <a:schemeClr val="accent1">
                <a:alpha val="2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15" name="矩形 12"/>
          <p:cNvSpPr/>
          <p:nvPr>
            <p:custDataLst>
              <p:tags r:id="rId2"/>
            </p:custDataLst>
          </p:nvPr>
        </p:nvSpPr>
        <p:spPr>
          <a:xfrm>
            <a:off x="609600" y="1225550"/>
            <a:ext cx="3994150" cy="4210050"/>
          </a:xfrm>
          <a:prstGeom prst="rect">
            <a:avLst/>
          </a:prstGeom>
          <a:noFill/>
          <a:ln w="19050">
            <a:solidFill>
              <a:schemeClr val="accent1">
                <a:alpha val="2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16" name="矩形 14"/>
          <p:cNvSpPr/>
          <p:nvPr>
            <p:custDataLst>
              <p:tags r:id="rId3"/>
            </p:custDataLst>
          </p:nvPr>
        </p:nvSpPr>
        <p:spPr>
          <a:xfrm>
            <a:off x="831850" y="1377950"/>
            <a:ext cx="3994150" cy="4210050"/>
          </a:xfrm>
          <a:prstGeom prst="rect">
            <a:avLst/>
          </a:prstGeom>
          <a:solidFill>
            <a:schemeClr val="lt2"/>
          </a:solidFill>
          <a:ln w="1905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>
              <a:solidFill>
                <a:schemeClr val="lt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4"/>
            </p:custDataLst>
          </p:nvPr>
        </p:nvSpPr>
        <p:spPr>
          <a:xfrm>
            <a:off x="5283200" y="1377950"/>
            <a:ext cx="6369050" cy="4210050"/>
          </a:xfrm>
          <a:prstGeom prst="rect">
            <a:avLst/>
          </a:prstGeom>
          <a:solidFill>
            <a:schemeClr val="lt2"/>
          </a:solidFill>
          <a:ln w="1905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>
              <a:solidFill>
                <a:schemeClr val="lt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13" name="图片 3"/>
          <p:cNvPicPr preferRelativeResize="0"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/>
          <a:srcRect t="-3514" b="-3514"/>
          <a:stretch>
            <a:fillRect/>
          </a:stretch>
        </p:blipFill>
        <p:spPr>
          <a:xfrm>
            <a:off x="1066800" y="1625600"/>
            <a:ext cx="3524250" cy="37147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200" h="4800">
                <a:moveTo>
                  <a:pt x="0" y="0"/>
                </a:moveTo>
                <a:lnTo>
                  <a:pt x="7200" y="0"/>
                </a:lnTo>
                <a:lnTo>
                  <a:pt x="7200" y="4800"/>
                </a:lnTo>
                <a:lnTo>
                  <a:pt x="0" y="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/>
            <a:stretch>
              <a:fillRect/>
            </a:stretch>
          </a:blipFill>
        </p:spPr>
      </p:pic>
      <p:sp>
        <p:nvSpPr>
          <p:cNvPr id="14" name="Title 6"/>
          <p:cNvSpPr txBox="1"/>
          <p:nvPr>
            <p:custDataLst>
              <p:tags r:id="rId8"/>
            </p:custDataLst>
          </p:nvPr>
        </p:nvSpPr>
        <p:spPr>
          <a:xfrm>
            <a:off x="5657850" y="1625600"/>
            <a:ext cx="5619750" cy="371475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 fontScale="90000" lnSpcReduction="1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400" spc="0">
                <a:latin typeface="Times New Roman" panose="02020603050405020304" charset="0"/>
                <a:ea typeface="Kaiti SC" panose="02010600040101010101" charset="-122"/>
                <a:cs typeface="+mn-cs"/>
                <a:sym typeface="+mn-ea"/>
              </a:rPr>
              <a:t>对抗样本干扰</a:t>
            </a:r>
            <a:endParaRPr lang="zh-CN" altLang="en-US" sz="2400" spc="0">
              <a:latin typeface="Times New Roman" panose="02020603050405020304" charset="0"/>
              <a:ea typeface="Kaiti SC" panose="02010600040101010101" charset="-122"/>
              <a:cs typeface="+mn-cs"/>
              <a:sym typeface="+mn-ea"/>
            </a:endParaRPr>
          </a:p>
          <a:p>
            <a:pPr marL="762000" lvl="1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70" spc="0">
                <a:latin typeface="Times New Roman" panose="02020603050405020304" charset="0"/>
                <a:ea typeface="Kaiti SC" panose="02010600040101010101" charset="-122"/>
                <a:cs typeface="+mn-cs"/>
                <a:sym typeface="+mn-ea"/>
              </a:rPr>
              <a:t>图片领域通过加入少量噪声干扰但不改变true label，在文本上，如果在原文本上</a:t>
            </a:r>
            <a:r>
              <a:rPr lang="zh-CN" altLang="en-US" sz="1570" b="1" spc="0">
                <a:latin typeface="Times New Roman" panose="02020603050405020304" charset="0"/>
                <a:ea typeface="Kaiti SC" panose="02010600040101010101" charset="-122"/>
                <a:cs typeface="+mn-cs"/>
                <a:sym typeface="+mn-ea"/>
              </a:rPr>
              <a:t>更改词/删词/加词</a:t>
            </a:r>
            <a:r>
              <a:rPr lang="zh-CN" altLang="en-US" sz="1570" spc="0">
                <a:latin typeface="Times New Roman" panose="02020603050405020304" charset="0"/>
                <a:ea typeface="Kaiti SC" panose="02010600040101010101" charset="-122"/>
                <a:cs typeface="+mn-cs"/>
                <a:sym typeface="+mn-ea"/>
              </a:rPr>
              <a:t>都很有可能会改变句意，该paper采取加入干扰sentence</a:t>
            </a:r>
            <a:r>
              <a:rPr lang="zh-CN" altLang="en-US" spc="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Kaiti SC" panose="02010600040101010101" charset="-122"/>
                <a:cs typeface="+mn-cs"/>
                <a:sym typeface="+mn-ea"/>
              </a:rPr>
              <a:t>[是否还存在其他方式干扰？]</a:t>
            </a:r>
            <a:endParaRPr lang="zh-CN" altLang="en-US" spc="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Kaiti SC" panose="02010600040101010101" charset="-122"/>
              <a:cs typeface="+mn-cs"/>
              <a:sym typeface="+mn-ea"/>
            </a:endParaRPr>
          </a:p>
          <a:p>
            <a:pPr marL="762000" lvl="1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70" spc="0">
                <a:latin typeface="Times New Roman" panose="02020603050405020304" charset="0"/>
                <a:ea typeface="Kaiti SC" panose="02010600040101010101" charset="-122"/>
                <a:cs typeface="+mn-cs"/>
                <a:sym typeface="+mn-ea"/>
              </a:rPr>
              <a:t>约束</a:t>
            </a:r>
            <a:r>
              <a:rPr lang="zh-CN" altLang="en-US" sz="1570">
                <a:latin typeface="Times New Roman" panose="02020603050405020304" charset="0"/>
                <a:ea typeface="Kaiti SC" panose="02010600040101010101" charset="-122"/>
                <a:sym typeface="+mn-ea"/>
              </a:rPr>
              <a:t>：生成sentence但是不改变正确答案且不会误导human[</a:t>
            </a:r>
            <a:r>
              <a:rPr lang="zh-CN" altLang="en-US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Kaiti SC" panose="02010600040101010101" charset="-122"/>
                <a:sym typeface="+mn-ea"/>
              </a:rPr>
              <a:t>是否还存在其余的约束？对抗样本最好应该是什么样的？</a:t>
            </a:r>
            <a:r>
              <a:rPr lang="zh-CN" altLang="en-US" sz="1570">
                <a:latin typeface="Times New Roman" panose="02020603050405020304" charset="0"/>
                <a:ea typeface="Kaiti SC" panose="02010600040101010101" charset="-122"/>
                <a:sym typeface="+mn-ea"/>
              </a:rPr>
              <a:t>]</a:t>
            </a:r>
            <a:endParaRPr lang="zh-CN" altLang="en-US" sz="1570">
              <a:latin typeface="Times New Roman" panose="02020603050405020304" charset="0"/>
              <a:ea typeface="Kaiti SC" panose="02010600040101010101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400" spc="0">
                <a:latin typeface="Times New Roman" panose="02020603050405020304" charset="0"/>
                <a:ea typeface="Kaiti SC" panose="02010600040101010101" charset="-122"/>
                <a:cs typeface="+mn-cs"/>
              </a:rPr>
              <a:t>效果</a:t>
            </a:r>
            <a:endParaRPr lang="zh-CN" altLang="en-US" sz="2400" spc="0">
              <a:latin typeface="Times New Roman" panose="02020603050405020304" charset="0"/>
              <a:ea typeface="Kaiti SC" panose="02010600040101010101" charset="-122"/>
              <a:cs typeface="+mn-cs"/>
            </a:endParaRPr>
          </a:p>
          <a:p>
            <a:pPr marL="762000" lvl="1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70" spc="0">
                <a:latin typeface="Times New Roman" panose="02020603050405020304" charset="0"/>
                <a:ea typeface="Kaiti SC" panose="02010600040101010101" charset="-122"/>
                <a:cs typeface="+mn-cs"/>
              </a:rPr>
              <a:t>加入</a:t>
            </a:r>
            <a:r>
              <a:rPr lang="zh-CN" altLang="en-US" sz="1570">
                <a:latin typeface="Times New Roman" panose="02020603050405020304" charset="0"/>
                <a:ea typeface="Kaiti SC" panose="02010600040101010101" charset="-122"/>
              </a:rPr>
              <a:t>语法错误语句干扰，F1：75%  -----</a:t>
            </a:r>
            <a:r>
              <a:rPr lang="en-US" altLang="zh-CN" sz="1570">
                <a:latin typeface="Times New Roman" panose="02020603050405020304" charset="0"/>
                <a:ea typeface="Kaiti SC" panose="02010600040101010101" charset="-122"/>
              </a:rPr>
              <a:t>&gt; </a:t>
            </a:r>
            <a:r>
              <a:rPr lang="zh-CN" altLang="en-US" sz="1570">
                <a:latin typeface="Times New Roman" panose="02020603050405020304" charset="0"/>
                <a:ea typeface="Kaiti SC" panose="02010600040101010101" charset="-122"/>
              </a:rPr>
              <a:t>36%</a:t>
            </a:r>
            <a:endParaRPr lang="zh-CN" altLang="en-US" sz="1570">
              <a:latin typeface="Times New Roman" panose="02020603050405020304" charset="0"/>
              <a:ea typeface="Kaiti SC" panose="02010600040101010101" charset="-122"/>
            </a:endParaRPr>
          </a:p>
          <a:p>
            <a:pPr marL="762000" lvl="1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70">
                <a:latin typeface="Times New Roman" panose="02020603050405020304" charset="0"/>
                <a:ea typeface="Kaiti SC" panose="02010600040101010101" charset="-122"/>
              </a:rPr>
              <a:t>再加入语法干扰，F1再下降7%</a:t>
            </a:r>
            <a:endParaRPr lang="zh-CN" altLang="en-US" sz="1570">
              <a:latin typeface="Times New Roman" panose="02020603050405020304" charset="0"/>
              <a:ea typeface="Kaiti SC" panose="02010600040101010101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Attack qa</a:t>
            </a:r>
            <a:endParaRPr lang="en-US" altLang="zh-CN"/>
          </a:p>
        </p:txBody>
      </p:sp>
    </p:spTree>
    <p:custDataLst>
      <p:tags r:id="rId10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Title 6"/>
          <p:cNvSpPr txBox="1"/>
          <p:nvPr>
            <p:custDataLst>
              <p:tags r:id="rId1"/>
            </p:custDataLst>
          </p:nvPr>
        </p:nvSpPr>
        <p:spPr>
          <a:xfrm>
            <a:off x="762596" y="1138555"/>
            <a:ext cx="5211439" cy="458089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28600" lvl="0" indent="-228600" algn="l" defTabSz="914400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z="1800" spc="0">
                <a:latin typeface="Times New Roman" panose="02020603050405020304" charset="0"/>
                <a:ea typeface="Kaiti SC" panose="02010600040101010101" charset="-122"/>
                <a:cs typeface="+mn-cs"/>
              </a:rPr>
              <a:t>SQuAD 1.0——2016 EMNLP by Percy Liang </a:t>
            </a:r>
            <a:endParaRPr lang="zh-CN" altLang="en-US" sz="1800" spc="0">
              <a:latin typeface="Times New Roman" panose="02020603050405020304" charset="0"/>
              <a:ea typeface="Kaiti SC" panose="02010600040101010101" charset="-122"/>
              <a:cs typeface="+mn-cs"/>
            </a:endParaRPr>
          </a:p>
          <a:p>
            <a:pPr marL="685800" lvl="2" indent="-228600" algn="l" defTabSz="914400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pc="0">
                <a:latin typeface="Times New Roman" panose="02020603050405020304" charset="0"/>
                <a:ea typeface="Kaiti SC" panose="02010600040101010101" charset="-122"/>
                <a:cs typeface="+mn-cs"/>
              </a:rPr>
              <a:t>数据规模大，希望对标ImageNet</a:t>
            </a:r>
            <a:endParaRPr lang="zh-CN" altLang="en-US" spc="0">
              <a:latin typeface="Times New Roman" panose="02020603050405020304" charset="0"/>
              <a:ea typeface="Kaiti SC" panose="02010600040101010101" charset="-122"/>
              <a:cs typeface="+mn-cs"/>
            </a:endParaRPr>
          </a:p>
          <a:p>
            <a:pPr marL="1143000" lvl="3" indent="-228600" algn="l" defTabSz="914400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z="1600">
                <a:latin typeface="Times New Roman" panose="02020603050405020304" charset="0"/>
                <a:ea typeface="Kaiti SC" panose="02010600040101010101" charset="-122"/>
              </a:rPr>
              <a:t>107,785 question-answer pairs on 23,215 paragraphs for the 536 articles</a:t>
            </a:r>
            <a:endParaRPr lang="zh-CN" altLang="en-US" sz="1600">
              <a:latin typeface="Times New Roman" panose="02020603050405020304" charset="0"/>
              <a:ea typeface="Kaiti SC" panose="02010600040101010101" charset="-122"/>
            </a:endParaRPr>
          </a:p>
          <a:p>
            <a:pPr marL="685800" lvl="2" indent="-228600" algn="l" defTabSz="914400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z="1800">
                <a:latin typeface="Times New Roman" panose="02020603050405020304" charset="0"/>
                <a:ea typeface="Kaiti SC" panose="02010600040101010101" charset="-122"/>
                <a:sym typeface="+mn-ea"/>
              </a:rPr>
              <a:t>训练数据 80%</a:t>
            </a:r>
            <a:endParaRPr lang="zh-CN" altLang="en-US" sz="1180" spc="0">
              <a:latin typeface="Times New Roman" panose="02020603050405020304" charset="0"/>
              <a:ea typeface="Kaiti SC" panose="02010600040101010101" charset="-122"/>
              <a:cs typeface="+mn-cs"/>
            </a:endParaRPr>
          </a:p>
          <a:p>
            <a:pPr marL="1143000" lvl="3" indent="-228600" algn="l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z="1600">
                <a:latin typeface="Times New Roman" panose="02020603050405020304" charset="0"/>
                <a:ea typeface="Kaiti SC" panose="02010600040101010101" charset="-122"/>
              </a:rPr>
              <a:t>外包工作者需要根据passage内容提出5个问题，并且需要用自己的词汇来提问，不能直接从passage中copy</a:t>
            </a:r>
            <a:endParaRPr lang="zh-CN" altLang="en-US">
              <a:latin typeface="Times New Roman" panose="02020603050405020304" charset="0"/>
              <a:ea typeface="Kaiti SC" panose="02010600040101010101" charset="-122"/>
            </a:endParaRPr>
          </a:p>
          <a:p>
            <a:pPr marL="685800" lvl="2" indent="-228600" algn="l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z="1800" spc="0">
                <a:latin typeface="Times New Roman" panose="02020603050405020304" charset="0"/>
                <a:ea typeface="Kaiti SC" panose="02010600040101010101" charset="-122"/>
                <a:cs typeface="+mn-cs"/>
              </a:rPr>
              <a:t>测试数据 10%</a:t>
            </a:r>
            <a:endParaRPr lang="zh-CN" altLang="en-US" sz="1800" spc="0">
              <a:latin typeface="Times New Roman" panose="02020603050405020304" charset="0"/>
              <a:ea typeface="Kaiti SC" panose="02010600040101010101" charset="-122"/>
              <a:cs typeface="+mn-cs"/>
            </a:endParaRPr>
          </a:p>
          <a:p>
            <a:pPr marL="1143000" lvl="3" indent="-228600" algn="l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z="1600">
                <a:latin typeface="Times New Roman" panose="02020603050405020304" charset="0"/>
                <a:ea typeface="Kaiti SC" panose="02010600040101010101" charset="-122"/>
              </a:rPr>
              <a:t>每个question还有另外两名工作人员给出自己的参考答案</a:t>
            </a:r>
            <a:endParaRPr lang="zh-CN" altLang="en-US" sz="1600">
              <a:latin typeface="Times New Roman" panose="02020603050405020304" charset="0"/>
              <a:ea typeface="Kaiti SC" panose="02010600040101010101" charset="-122"/>
            </a:endParaRPr>
          </a:p>
          <a:p>
            <a:pPr marL="685800" lvl="2" indent="-228600" algn="l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z="1800" spc="0">
                <a:latin typeface="Times New Roman" panose="02020603050405020304" charset="0"/>
                <a:ea typeface="Kaiti SC" panose="02010600040101010101" charset="-122"/>
                <a:cs typeface="+mn-cs"/>
              </a:rPr>
              <a:t>评价指标</a:t>
            </a:r>
            <a:endParaRPr lang="zh-CN" altLang="en-US" sz="1800" spc="0">
              <a:latin typeface="Times New Roman" panose="02020603050405020304" charset="0"/>
              <a:ea typeface="Kaiti SC" panose="02010600040101010101" charset="-122"/>
              <a:cs typeface="+mn-cs"/>
            </a:endParaRPr>
          </a:p>
          <a:p>
            <a:pPr marL="1143000" lvl="3" indent="-228600" algn="l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z="1600">
                <a:latin typeface="Times New Roman" panose="02020603050405020304" charset="0"/>
                <a:ea typeface="Kaiti SC" panose="02010600040101010101" charset="-122"/>
              </a:rPr>
              <a:t>EM（Exact Match）: 与标准答案完全匹配的比例</a:t>
            </a:r>
            <a:endParaRPr lang="zh-CN" altLang="en-US" sz="1600">
              <a:latin typeface="Times New Roman" panose="02020603050405020304" charset="0"/>
              <a:ea typeface="Kaiti SC" panose="02010600040101010101" charset="-122"/>
            </a:endParaRPr>
          </a:p>
          <a:p>
            <a:pPr marL="1143000" lvl="3" indent="-228600" algn="l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</a:pPr>
            <a:r>
              <a:rPr lang="zh-CN" altLang="en-US" sz="1600">
                <a:latin typeface="Times New Roman" panose="02020603050405020304" charset="0"/>
                <a:ea typeface="Kaiti SC" panose="02010600040101010101" charset="-122"/>
              </a:rPr>
              <a:t>F1（Precision, Recall）：每个</a:t>
            </a:r>
            <a:r>
              <a:rPr lang="en-US" altLang="zh-CN" sz="1600">
                <a:latin typeface="Times New Roman" panose="02020603050405020304" charset="0"/>
                <a:ea typeface="Kaiti SC" panose="02010600040101010101" charset="-122"/>
              </a:rPr>
              <a:t>span</a:t>
            </a:r>
            <a:r>
              <a:rPr lang="zh-CN" altLang="en-US" sz="1600">
                <a:latin typeface="Times New Roman" panose="02020603050405020304" charset="0"/>
                <a:ea typeface="Kaiti SC" panose="02010600040101010101" charset="-122"/>
              </a:rPr>
              <a:t>与标准</a:t>
            </a:r>
            <a:r>
              <a:rPr lang="en-US" altLang="zh-CN" sz="1600">
                <a:latin typeface="Times New Roman" panose="02020603050405020304" charset="0"/>
                <a:ea typeface="Kaiti SC" panose="02010600040101010101" charset="-122"/>
              </a:rPr>
              <a:t>span</a:t>
            </a:r>
            <a:r>
              <a:rPr lang="zh-CN" altLang="en-US" sz="1600">
                <a:latin typeface="Times New Roman" panose="02020603050405020304" charset="0"/>
                <a:ea typeface="Kaiti SC" panose="02010600040101010101" charset="-122"/>
              </a:rPr>
              <a:t>之间的重叠比例，取平均值</a:t>
            </a:r>
            <a:endParaRPr lang="zh-CN" altLang="en-US" sz="1600">
              <a:latin typeface="Times New Roman" panose="02020603050405020304" charset="0"/>
              <a:ea typeface="Kaiti SC" panose="02010600040101010101" charset="-122"/>
            </a:endParaRPr>
          </a:p>
        </p:txBody>
      </p:sp>
      <p:pic>
        <p:nvPicPr>
          <p:cNvPr id="19" name="图片 6"/>
          <p:cNvPicPr preferRelativeResize="0"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t="-28064" b="-28064"/>
          <a:stretch>
            <a:fillRect/>
          </a:stretch>
        </p:blipFill>
        <p:spPr>
          <a:xfrm>
            <a:off x="6252237" y="1096010"/>
            <a:ext cx="5760732" cy="24384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200" h="3840">
                <a:moveTo>
                  <a:pt x="0" y="0"/>
                </a:moveTo>
                <a:lnTo>
                  <a:pt x="7200" y="0"/>
                </a:lnTo>
                <a:lnTo>
                  <a:pt x="7200" y="3840"/>
                </a:lnTo>
                <a:lnTo>
                  <a:pt x="0" y="38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</p:spPr>
      </p:pic>
      <p:pic>
        <p:nvPicPr>
          <p:cNvPr id="20" name="图片 7"/>
          <p:cNvPicPr preferRelativeResize="0"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/>
          <a:srcRect t="-44764" b="-44764"/>
          <a:stretch>
            <a:fillRect/>
          </a:stretch>
        </p:blipFill>
        <p:spPr>
          <a:xfrm>
            <a:off x="6252237" y="3678555"/>
            <a:ext cx="5760732" cy="24384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200" h="3840">
                <a:moveTo>
                  <a:pt x="0" y="0"/>
                </a:moveTo>
                <a:lnTo>
                  <a:pt x="7200" y="0"/>
                </a:lnTo>
                <a:lnTo>
                  <a:pt x="7200" y="3840"/>
                </a:lnTo>
                <a:lnTo>
                  <a:pt x="0" y="38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/>
            <a:stretch>
              <a:fillRect/>
            </a:stretch>
          </a:blipFill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zh-CN" altLang="en-US"/>
              <a:t>数据集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6551295"/>
            <a:ext cx="12165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latin typeface="Times New Roman Regular" panose="02020603050405020304" charset="0"/>
                <a:cs typeface="Times New Roman Regular" panose="02020603050405020304" charset="0"/>
              </a:rPr>
              <a:t>Ref: </a:t>
            </a:r>
            <a:r>
              <a:rPr lang="en-US" altLang="zh-CN" sz="1400">
                <a:latin typeface="Times New Roman Regular" panose="02020603050405020304" charset="0"/>
                <a:cs typeface="Times New Roman Regular" panose="02020603050405020304" charset="0"/>
                <a:hlinkClick r:id="rId8" action="ppaction://hlinkfile"/>
              </a:rPr>
              <a:t>https://huggingface.co/datasets/squad</a:t>
            </a:r>
            <a:r>
              <a:rPr lang="en-US" altLang="zh-CN" sz="1400">
                <a:latin typeface="Times New Roman Regular" panose="02020603050405020304" charset="0"/>
                <a:cs typeface="Times New Roman Regular" panose="02020603050405020304" charset="0"/>
              </a:rPr>
              <a:t>      2016 EMNLP   SQuAD: 100,000+ Questions for Machine Comprehension of Text</a:t>
            </a:r>
            <a:endParaRPr lang="en-US" altLang="zh-CN" sz="14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Method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099820"/>
            <a:ext cx="10427970" cy="5048250"/>
          </a:xfrm>
        </p:spPr>
        <p:txBody>
          <a:bodyPr/>
          <a:p>
            <a:r>
              <a:rPr lang="zh-CN" altLang="en-US"/>
              <a:t>干扰方式</a:t>
            </a:r>
            <a:endParaRPr lang="zh-CN" altLang="en-US"/>
          </a:p>
          <a:p>
            <a:pPr lvl="1"/>
            <a:r>
              <a:rPr lang="zh-CN" altLang="en-US" sz="2400" b="1">
                <a:latin typeface="Kaiti SC Bold" panose="02010600040101010101" charset="-122"/>
                <a:ea typeface="Kaiti SC Bold" panose="02010600040101010101" charset="-122"/>
              </a:rPr>
              <a:t>保护语义</a:t>
            </a:r>
            <a:r>
              <a:rPr lang="zh-CN" altLang="en-US" sz="2400"/>
              <a:t>：生成（</a:t>
            </a:r>
            <a:r>
              <a:rPr lang="en-US" altLang="zh-CN" sz="2400"/>
              <a:t>p', q', a'</a:t>
            </a:r>
            <a:r>
              <a:rPr lang="zh-CN" altLang="en-US" sz="2400"/>
              <a:t>）</a:t>
            </a:r>
            <a:endParaRPr lang="zh-CN" altLang="en-US" sz="2400"/>
          </a:p>
          <a:p>
            <a:pPr lvl="2"/>
            <a:r>
              <a:rPr lang="en-US" altLang="zh-CN" sz="2000">
                <a:sym typeface="+mn-ea"/>
              </a:rPr>
              <a:t>valid : a'</a:t>
            </a:r>
            <a:r>
              <a:rPr lang="zh-CN" altLang="en-US" sz="2000">
                <a:sym typeface="+mn-ea"/>
              </a:rPr>
              <a:t>是根据</a:t>
            </a:r>
            <a:r>
              <a:rPr lang="en-US" altLang="zh-CN" sz="2000">
                <a:sym typeface="+mn-ea"/>
              </a:rPr>
              <a:t>p'</a:t>
            </a:r>
            <a:r>
              <a:rPr lang="zh-CN" altLang="en-US" sz="2000">
                <a:sym typeface="+mn-ea"/>
              </a:rPr>
              <a:t>回答</a:t>
            </a:r>
            <a:r>
              <a:rPr lang="en-US" altLang="zh-CN" sz="2000">
                <a:sym typeface="+mn-ea"/>
              </a:rPr>
              <a:t>q'</a:t>
            </a:r>
            <a:r>
              <a:rPr lang="zh-CN" altLang="en-US" sz="2000">
                <a:sym typeface="+mn-ea"/>
              </a:rPr>
              <a:t>的正确答案</a:t>
            </a:r>
            <a:endParaRPr lang="zh-CN" altLang="en-US" sz="2000">
              <a:sym typeface="+mn-ea"/>
            </a:endParaRPr>
          </a:p>
          <a:p>
            <a:pPr lvl="2"/>
            <a:r>
              <a:rPr lang="en-US" altLang="zh-CN" sz="2160">
                <a:sym typeface="+mn-ea"/>
              </a:rPr>
              <a:t>close</a:t>
            </a:r>
            <a:r>
              <a:rPr lang="zh-CN" altLang="en-US" sz="2160">
                <a:sym typeface="+mn-ea"/>
              </a:rPr>
              <a:t>：与原</a:t>
            </a:r>
            <a:r>
              <a:rPr lang="en-US" altLang="zh-CN" sz="2160">
                <a:sym typeface="+mn-ea"/>
              </a:rPr>
              <a:t>sample </a:t>
            </a:r>
            <a:r>
              <a:rPr lang="zh-CN" altLang="en-US" sz="2160">
                <a:sym typeface="+mn-ea"/>
              </a:rPr>
              <a:t>（</a:t>
            </a:r>
            <a:r>
              <a:rPr lang="en-US" altLang="zh-CN" sz="2160">
                <a:sym typeface="+mn-ea"/>
              </a:rPr>
              <a:t>p, q, a</a:t>
            </a:r>
            <a:r>
              <a:rPr lang="zh-CN" altLang="en-US" sz="2160">
                <a:sym typeface="+mn-ea"/>
              </a:rPr>
              <a:t>）相似</a:t>
            </a:r>
            <a:endParaRPr lang="zh-CN" altLang="en-US" sz="2160"/>
          </a:p>
          <a:p>
            <a:pPr lvl="1"/>
            <a:r>
              <a:rPr lang="zh-CN" altLang="en-US" sz="2400" b="1">
                <a:latin typeface="Kaiti SC Bold" panose="02010600040101010101" charset="-122"/>
                <a:ea typeface="Kaiti SC Bold" panose="02010600040101010101" charset="-122"/>
              </a:rPr>
              <a:t>拼接干扰 </a:t>
            </a:r>
            <a:r>
              <a:rPr lang="en-US" altLang="zh-CN" sz="2400" b="1">
                <a:latin typeface="Kaiti SC Bold" panose="02010600040101010101" charset="-122"/>
                <a:ea typeface="Kaiti SC Bold" panose="02010600040101010101" charset="-122"/>
              </a:rPr>
              <a:t>: </a:t>
            </a:r>
            <a:r>
              <a:rPr lang="zh-CN" altLang="en-US" sz="2400" b="1">
                <a:latin typeface="Kaiti SC Bold" panose="02010600040101010101" charset="-122"/>
                <a:ea typeface="Kaiti SC Bold" panose="02010600040101010101" charset="-122"/>
              </a:rPr>
              <a:t>生成（</a:t>
            </a:r>
            <a:r>
              <a:rPr lang="en-US" altLang="zh-CN" sz="2400" b="1">
                <a:latin typeface="Kaiti SC Bold" panose="02010600040101010101" charset="-122"/>
                <a:ea typeface="Kaiti SC Bold" panose="02010600040101010101" charset="-122"/>
              </a:rPr>
              <a:t>p+s, q, a</a:t>
            </a:r>
            <a:r>
              <a:rPr lang="zh-CN" altLang="en-US" sz="2400" b="1">
                <a:latin typeface="Kaiti SC Bold" panose="02010600040101010101" charset="-122"/>
                <a:ea typeface="Kaiti SC Bold" panose="02010600040101010101" charset="-122"/>
              </a:rPr>
              <a:t>）</a:t>
            </a:r>
            <a:endParaRPr lang="zh-CN" altLang="en-US" sz="2400" b="1">
              <a:latin typeface="Kaiti SC Bold" panose="02010600040101010101" charset="-122"/>
              <a:ea typeface="Kaiti SC Bold" panose="02010600040101010101" charset="-122"/>
            </a:endParaRPr>
          </a:p>
          <a:p>
            <a:pPr lvl="2"/>
            <a:r>
              <a:rPr lang="en-US" altLang="zh-CN"/>
              <a:t>ADDSENT</a:t>
            </a:r>
            <a:endParaRPr lang="en-US" altLang="zh-CN"/>
          </a:p>
          <a:p>
            <a:pPr lvl="2"/>
            <a:r>
              <a:rPr lang="en-US" altLang="zh-CN"/>
              <a:t>ADDANY</a:t>
            </a:r>
            <a:endParaRPr lang="en-US" altLang="zh-C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Method--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1215" y="1144270"/>
            <a:ext cx="5693410" cy="5071110"/>
          </a:xfrm>
        </p:spPr>
        <p:txBody>
          <a:bodyPr/>
          <a:p>
            <a:r>
              <a:rPr lang="en-US" altLang="zh-CN" sz="2400">
                <a:solidFill>
                  <a:schemeClr val="accent2"/>
                </a:solidFill>
              </a:rPr>
              <a:t>ADDSENT</a:t>
            </a:r>
            <a:endParaRPr lang="en-US" altLang="zh-CN" sz="2400">
              <a:solidFill>
                <a:srgbClr val="C00000"/>
              </a:solidFill>
            </a:endParaRPr>
          </a:p>
          <a:p>
            <a:pPr lvl="1"/>
            <a:r>
              <a:rPr lang="en-US" altLang="zh-CN" sz="2000"/>
              <a:t>Step1: </a:t>
            </a:r>
            <a:r>
              <a:rPr lang="zh-CN" altLang="en-US" sz="2000"/>
              <a:t>词替换</a:t>
            </a:r>
            <a:endParaRPr lang="zh-CN" altLang="en-US" sz="2000"/>
          </a:p>
          <a:p>
            <a:pPr lvl="2"/>
            <a:r>
              <a:rPr lang="en-US" altLang="zh-CN" sz="1600"/>
              <a:t>nouns、adj  =&gt; antonyms </a:t>
            </a:r>
            <a:r>
              <a:rPr lang="zh-CN" altLang="en-US" sz="1600"/>
              <a:t>反义词 </a:t>
            </a:r>
            <a:r>
              <a:rPr lang="en-US" altLang="zh-CN" sz="1600"/>
              <a:t>from WordNet</a:t>
            </a:r>
            <a:endParaRPr lang="zh-CN" altLang="en-US" sz="1600"/>
          </a:p>
          <a:p>
            <a:pPr lvl="2"/>
            <a:r>
              <a:rPr lang="en-US" altLang="zh-CN" sz="1600"/>
              <a:t>NER</a:t>
            </a:r>
            <a:r>
              <a:rPr lang="zh-CN" altLang="en-US" sz="1600"/>
              <a:t>、</a:t>
            </a:r>
            <a:r>
              <a:rPr lang="en-US" altLang="zh-CN" sz="1600"/>
              <a:t>number =&gt; nearset </a:t>
            </a:r>
            <a:r>
              <a:rPr lang="zh-CN" altLang="en-US" sz="1600"/>
              <a:t>近义词 </a:t>
            </a:r>
            <a:r>
              <a:rPr lang="en-US" altLang="zh-CN" sz="1600"/>
              <a:t>in Glove</a:t>
            </a:r>
            <a:endParaRPr lang="en-US" altLang="zh-CN" sz="1600"/>
          </a:p>
          <a:p>
            <a:pPr lvl="1"/>
            <a:r>
              <a:rPr lang="en-US" altLang="zh-CN" sz="2000"/>
              <a:t>Step2: </a:t>
            </a:r>
            <a:r>
              <a:rPr lang="zh-CN" altLang="en-US" sz="2000"/>
              <a:t>生成</a:t>
            </a:r>
            <a:r>
              <a:rPr lang="en-US" altLang="zh-CN" sz="2000"/>
              <a:t>fake answer</a:t>
            </a:r>
            <a:endParaRPr lang="en-US" altLang="zh-CN" sz="2000"/>
          </a:p>
          <a:p>
            <a:pPr lvl="2"/>
            <a:r>
              <a:rPr lang="en-US" altLang="zh-CN" sz="1600"/>
              <a:t>NER + POS =&gt; 26 </a:t>
            </a:r>
            <a:r>
              <a:rPr lang="zh-CN" altLang="en-US" sz="1600"/>
              <a:t>类</a:t>
            </a:r>
            <a:endParaRPr lang="zh-CN" altLang="en-US" sz="1600"/>
          </a:p>
          <a:p>
            <a:pPr lvl="2"/>
            <a:r>
              <a:rPr lang="en-US" altLang="zh-CN" sz="1600"/>
              <a:t>Type (fake answer ) = Type (original answer)</a:t>
            </a:r>
            <a:endParaRPr lang="en-US" altLang="zh-CN" sz="1600"/>
          </a:p>
          <a:p>
            <a:pPr lvl="1"/>
            <a:r>
              <a:rPr lang="en-US" altLang="zh-CN" sz="2000"/>
              <a:t>Step3: </a:t>
            </a:r>
            <a:r>
              <a:rPr lang="zh-CN" altLang="en-US" sz="2000"/>
              <a:t>陈述句</a:t>
            </a:r>
            <a:endParaRPr lang="en-US" altLang="zh-CN" sz="2000"/>
          </a:p>
          <a:p>
            <a:pPr lvl="2"/>
            <a:r>
              <a:rPr lang="en-US" altLang="zh-CN" sz="1600"/>
              <a:t>question =&gt; declarative form</a:t>
            </a:r>
            <a:endParaRPr lang="en-US" altLang="zh-CN" sz="1600"/>
          </a:p>
          <a:p>
            <a:pPr lvl="2"/>
            <a:r>
              <a:rPr lang="en-US" altLang="zh-CN" sz="1600"/>
              <a:t>50 manually-defined rules</a:t>
            </a:r>
            <a:endParaRPr lang="en-US" altLang="zh-CN" sz="1600"/>
          </a:p>
          <a:p>
            <a:pPr lvl="1"/>
            <a:r>
              <a:rPr lang="en-US" altLang="zh-CN" sz="2000"/>
              <a:t>Step4: </a:t>
            </a:r>
            <a:r>
              <a:rPr lang="zh-CN" altLang="en-US" sz="2000"/>
              <a:t>人工修正</a:t>
            </a:r>
            <a:endParaRPr lang="zh-CN" altLang="en-US" sz="2000"/>
          </a:p>
          <a:p>
            <a:pPr lvl="2"/>
            <a:r>
              <a:rPr lang="zh-CN" altLang="en-US" sz="1600"/>
              <a:t>标准</a:t>
            </a:r>
            <a:r>
              <a:rPr lang="en-US" altLang="zh-CN" sz="1600"/>
              <a:t>: ungrammatical or incompatible</a:t>
            </a:r>
            <a:endParaRPr lang="en-US" altLang="zh-CN" sz="1600"/>
          </a:p>
          <a:p>
            <a:pPr lvl="2"/>
            <a:r>
              <a:rPr lang="en-US" altLang="zh-CN" sz="1600"/>
              <a:t>5</a:t>
            </a:r>
            <a:r>
              <a:rPr lang="zh-CN" altLang="en-US" sz="1600"/>
              <a:t>个众包工作者 </a:t>
            </a:r>
            <a:r>
              <a:rPr lang="en-US" altLang="zh-CN" sz="1600"/>
              <a:t>=&gt; 5 sentence =&gt; </a:t>
            </a:r>
            <a:r>
              <a:rPr lang="en-US" altLang="zh-CN" sz="1600" b="1" u="sng"/>
              <a:t>f =&gt; </a:t>
            </a:r>
            <a:r>
              <a:rPr lang="zh-CN" altLang="en-US" sz="1600" b="1" u="sng"/>
              <a:t>选择让模型给出最坏答案的</a:t>
            </a:r>
            <a:r>
              <a:rPr lang="en-US" altLang="zh-CN" sz="1600" b="1" u="sng"/>
              <a:t>sentence</a:t>
            </a:r>
            <a:endParaRPr lang="en-US" altLang="zh-CN" sz="1600" b="1" u="sng"/>
          </a:p>
          <a:p>
            <a:pPr lvl="2"/>
            <a:r>
              <a:rPr lang="en-US" altLang="zh-CN" sz="1600" b="1" u="sng"/>
              <a:t>[</a:t>
            </a:r>
            <a:r>
              <a:rPr lang="zh-CN" altLang="en-US" sz="1600" b="1" u="sng"/>
              <a:t>模型无关model-independent</a:t>
            </a:r>
            <a:r>
              <a:rPr lang="en-US" altLang="zh-CN" sz="1600" b="1" u="sng"/>
              <a:t>]</a:t>
            </a:r>
            <a:r>
              <a:rPr lang="en-US" altLang="zh-CN" sz="1600" b="1"/>
              <a:t> </a:t>
            </a:r>
            <a:r>
              <a:rPr lang="en-US" altLang="zh-CN" sz="1600">
                <a:solidFill>
                  <a:schemeClr val="accent2"/>
                </a:solidFill>
                <a:sym typeface="+mn-ea"/>
              </a:rPr>
              <a:t>ADDONESENT</a:t>
            </a:r>
            <a:r>
              <a:rPr lang="zh-CN" altLang="en-US" sz="1600"/>
              <a:t>： 随机选择一个</a:t>
            </a:r>
            <a:endParaRPr lang="zh-CN" altLang="en-US" sz="160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27190" y="1049020"/>
            <a:ext cx="4476115" cy="55333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Method--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1215" y="1144270"/>
            <a:ext cx="5693410" cy="5071110"/>
          </a:xfrm>
        </p:spPr>
        <p:txBody>
          <a:bodyPr>
            <a:normAutofit/>
          </a:bodyPr>
          <a:p>
            <a:r>
              <a:rPr lang="en-US" altLang="zh-CN" sz="2400">
                <a:solidFill>
                  <a:schemeClr val="accent2"/>
                </a:solidFill>
              </a:rPr>
              <a:t>ADDANY</a:t>
            </a:r>
            <a:endParaRPr lang="en-US" altLang="zh-CN" sz="2400">
              <a:solidFill>
                <a:schemeClr val="accent2"/>
              </a:solidFill>
            </a:endParaRPr>
          </a:p>
          <a:p>
            <a:pPr lvl="1"/>
            <a:r>
              <a:rPr lang="zh-CN" altLang="en-US" sz="2055">
                <a:sym typeface="+mn-ea"/>
              </a:rPr>
              <a:t>目标：</a:t>
            </a:r>
            <a:r>
              <a:rPr lang="en-US" altLang="zh-CN" sz="2055">
                <a:sym typeface="+mn-ea"/>
              </a:rPr>
              <a:t>s = w1 w2 ...wd, </a:t>
            </a:r>
            <a:r>
              <a:rPr lang="zh-CN" altLang="en-US" sz="2055">
                <a:sym typeface="+mn-ea"/>
              </a:rPr>
              <a:t>设置</a:t>
            </a:r>
            <a:r>
              <a:rPr lang="en-US" altLang="zh-CN" sz="2055">
                <a:sym typeface="+mn-ea"/>
              </a:rPr>
              <a:t>d=5</a:t>
            </a:r>
            <a:endParaRPr lang="en-US" altLang="zh-CN" sz="2055">
              <a:sym typeface="+mn-ea"/>
            </a:endParaRPr>
          </a:p>
          <a:p>
            <a:pPr lvl="1"/>
            <a:r>
              <a:rPr lang="zh-CN" altLang="en-US" sz="2000">
                <a:sym typeface="+mn-ea"/>
              </a:rPr>
              <a:t>方式：从</a:t>
            </a:r>
            <a:r>
              <a:rPr lang="en-US" altLang="zh-CN" sz="2000">
                <a:sym typeface="+mn-ea"/>
              </a:rPr>
              <a:t>question</a:t>
            </a:r>
            <a:r>
              <a:rPr lang="zh-CN" altLang="en-US" sz="2000">
                <a:sym typeface="+mn-ea"/>
              </a:rPr>
              <a:t>中抽取</a:t>
            </a:r>
            <a:r>
              <a:rPr lang="en-US" altLang="zh-CN" sz="2000">
                <a:sym typeface="+mn-ea"/>
              </a:rPr>
              <a:t>20</a:t>
            </a:r>
            <a:r>
              <a:rPr lang="zh-CN" altLang="en-US" sz="2000">
                <a:sym typeface="+mn-ea"/>
              </a:rPr>
              <a:t>个候选，挨个送入模型中预测，选择使</a:t>
            </a:r>
            <a:r>
              <a:rPr lang="en-US" altLang="zh-CN" sz="2000">
                <a:sym typeface="+mn-ea"/>
              </a:rPr>
              <a:t>F1</a:t>
            </a:r>
            <a:r>
              <a:rPr lang="zh-CN" altLang="en-US" sz="2000">
                <a:sym typeface="+mn-ea"/>
              </a:rPr>
              <a:t>分数最小的候选替换</a:t>
            </a:r>
            <a:r>
              <a:rPr lang="en-US" altLang="zh-CN" sz="2000">
                <a:sym typeface="+mn-ea"/>
              </a:rPr>
              <a:t>wi</a:t>
            </a:r>
            <a:endParaRPr lang="en-US" altLang="zh-CN" sz="2400">
              <a:solidFill>
                <a:schemeClr val="accent2"/>
              </a:solidFill>
            </a:endParaRPr>
          </a:p>
          <a:p>
            <a:r>
              <a:rPr lang="en-US" altLang="zh-CN" sz="2000">
                <a:solidFill>
                  <a:schemeClr val="accent2"/>
                </a:solidFill>
              </a:rPr>
              <a:t>ADDCOMMON</a:t>
            </a:r>
            <a:endParaRPr lang="en-US" altLang="zh-CN" sz="2000">
              <a:solidFill>
                <a:schemeClr val="accent2"/>
              </a:solidFill>
            </a:endParaRPr>
          </a:p>
          <a:p>
            <a:pPr lvl="1"/>
            <a:r>
              <a:rPr lang="zh-CN" altLang="en-US" sz="1710">
                <a:solidFill>
                  <a:schemeClr val="tx1"/>
                </a:solidFill>
              </a:rPr>
              <a:t>与</a:t>
            </a:r>
            <a:r>
              <a:rPr lang="en-US" altLang="zh-CN" sz="1710">
                <a:solidFill>
                  <a:schemeClr val="tx1"/>
                </a:solidFill>
              </a:rPr>
              <a:t>AddAny</a:t>
            </a:r>
            <a:r>
              <a:rPr lang="zh-CN" altLang="en-US" sz="1710">
                <a:solidFill>
                  <a:schemeClr val="tx1"/>
                </a:solidFill>
              </a:rPr>
              <a:t>相似，但只加入</a:t>
            </a:r>
            <a:r>
              <a:rPr lang="en-US" altLang="zh-CN" sz="1710">
                <a:solidFill>
                  <a:schemeClr val="tx1"/>
                </a:solidFill>
              </a:rPr>
              <a:t>common</a:t>
            </a:r>
            <a:r>
              <a:rPr lang="zh-CN" altLang="en-US" sz="1710">
                <a:solidFill>
                  <a:schemeClr val="tx1"/>
                </a:solidFill>
              </a:rPr>
              <a:t>的单词</a:t>
            </a:r>
            <a:endParaRPr lang="zh-CN" altLang="en-US" sz="171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38975" y="1038860"/>
            <a:ext cx="4270375" cy="52825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15" y="350520"/>
            <a:ext cx="10427335" cy="601345"/>
          </a:xfrm>
        </p:spPr>
        <p:txBody>
          <a:bodyPr>
            <a:normAutofit fontScale="90000"/>
          </a:bodyPr>
          <a:p>
            <a:r>
              <a:rPr lang="en-US" altLang="zh-CN"/>
              <a:t>Experiment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2015" y="1116330"/>
            <a:ext cx="5276215" cy="5031740"/>
          </a:xfrm>
        </p:spPr>
        <p:txBody>
          <a:bodyPr/>
          <a:p>
            <a:r>
              <a:rPr lang="zh-CN" altLang="en-US" sz="2400"/>
              <a:t>结果</a:t>
            </a:r>
            <a:endParaRPr lang="zh-CN" altLang="en-US" sz="2400"/>
          </a:p>
          <a:p>
            <a:pPr lvl="1"/>
            <a:r>
              <a:rPr lang="zh-CN" altLang="en-US" sz="2000"/>
              <a:t>四种干扰方式都能够对</a:t>
            </a:r>
            <a:r>
              <a:rPr lang="en-US" altLang="zh-CN" sz="2000"/>
              <a:t>Match-LSTM</a:t>
            </a:r>
            <a:r>
              <a:rPr lang="zh-CN" altLang="en-US" sz="2000"/>
              <a:t>和</a:t>
            </a:r>
            <a:r>
              <a:rPr lang="en-US" altLang="zh-CN" sz="2000"/>
              <a:t>BiDAF</a:t>
            </a:r>
            <a:r>
              <a:rPr lang="zh-CN" altLang="en-US" sz="2000"/>
              <a:t>模型造成性能大幅下降</a:t>
            </a:r>
            <a:endParaRPr lang="zh-CN" altLang="en-US" sz="2000"/>
          </a:p>
          <a:p>
            <a:pPr lvl="1"/>
            <a:r>
              <a:rPr lang="en-US" altLang="zh-CN" sz="2000"/>
              <a:t>ADDSENT</a:t>
            </a:r>
            <a:r>
              <a:rPr lang="zh-CN" altLang="en-US" sz="2000"/>
              <a:t>以及</a:t>
            </a:r>
            <a:r>
              <a:rPr lang="en-US" altLang="zh-CN" sz="2000"/>
              <a:t>ADDONESENT</a:t>
            </a:r>
            <a:r>
              <a:rPr lang="zh-CN" altLang="en-US" sz="2000"/>
              <a:t>对</a:t>
            </a:r>
            <a:r>
              <a:rPr lang="en-US" altLang="zh-CN" sz="2000"/>
              <a:t>16</a:t>
            </a:r>
            <a:r>
              <a:rPr lang="zh-CN" altLang="en-US" sz="2000"/>
              <a:t>个模型进行测试，表明没有一个模型是鲁棒的</a:t>
            </a:r>
            <a:endParaRPr lang="zh-CN" altLang="en-US" sz="2000"/>
          </a:p>
          <a:p>
            <a:pPr lvl="1"/>
            <a:r>
              <a:rPr lang="zh-CN" altLang="en-US" sz="2000"/>
              <a:t>为了说明干扰没有改变原始的语义，特别地，进行了人工评价。</a:t>
            </a:r>
            <a:r>
              <a:rPr lang="en-US" altLang="zh-CN" sz="2000"/>
              <a:t>ADDSENT</a:t>
            </a:r>
            <a:r>
              <a:rPr lang="zh-CN" altLang="en-US" sz="2000"/>
              <a:t>方式下指标下降</a:t>
            </a:r>
            <a:r>
              <a:rPr lang="en-US" altLang="zh-CN" sz="2000"/>
              <a:t>13.1 F1</a:t>
            </a:r>
            <a:r>
              <a:rPr lang="zh-CN" altLang="en-US" sz="2000"/>
              <a:t>比模型少，而</a:t>
            </a:r>
            <a:r>
              <a:rPr lang="en-US" altLang="zh-CN" sz="2000"/>
              <a:t>ADDONESENT</a:t>
            </a:r>
            <a:r>
              <a:rPr lang="zh-CN" altLang="en-US" sz="2000"/>
              <a:t>方式下仅下降</a:t>
            </a:r>
            <a:r>
              <a:rPr lang="en-US" altLang="zh-CN" sz="2000"/>
              <a:t>3.4F1, </a:t>
            </a:r>
            <a:r>
              <a:rPr lang="zh-CN" altLang="en-US" sz="2000"/>
              <a:t>说明加入的干扰对找正确答案的影响没有很大。</a:t>
            </a:r>
            <a:endParaRPr lang="zh-CN" altLang="en-US" sz="2000"/>
          </a:p>
          <a:p>
            <a:pPr lvl="1"/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541770" y="1990090"/>
            <a:ext cx="2705100" cy="15646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246870" y="1877695"/>
            <a:ext cx="2705100" cy="31108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620510" y="3554730"/>
            <a:ext cx="2626360" cy="165989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MH_OLD_SHAPE_ID" val="2"/>
  <p:tag name="REFSHAPE" val="105553142837816"/>
</p:tagLst>
</file>

<file path=ppt/tags/tag10.xml><?xml version="1.0" encoding="utf-8"?>
<p:tagLst xmlns:p="http://schemas.openxmlformats.org/presentationml/2006/main">
  <p:tag name="MH_OLD_SHAPE_ID" val="6"/>
  <p:tag name="REFSHAPE" val="105553142840056"/>
</p:tagLst>
</file>

<file path=ppt/tags/tag11.xml><?xml version="1.0" encoding="utf-8"?>
<p:tagLst xmlns:p="http://schemas.openxmlformats.org/presentationml/2006/main">
  <p:tag name="MH_OLD_SHAPE_ID" val="7"/>
  <p:tag name="REFSHAPE" val="105553142840280"/>
</p:tagLst>
</file>

<file path=ppt/tags/tag12.xml><?xml version="1.0" encoding="utf-8"?>
<p:tagLst xmlns:p="http://schemas.openxmlformats.org/presentationml/2006/main">
  <p:tag name="MH_OLD_SHAPE_ID" val="2"/>
  <p:tag name="REFSHAPE" val="105553142840728"/>
</p:tagLst>
</file>

<file path=ppt/tags/tag13.xml><?xml version="1.0" encoding="utf-8"?>
<p:tagLst xmlns:p="http://schemas.openxmlformats.org/presentationml/2006/main">
  <p:tag name="MH_OLD_SHAPE_ID" val="3"/>
  <p:tag name="REFSHAPE" val="105553142840952"/>
</p:tagLst>
</file>

<file path=ppt/tags/tag14.xml><?xml version="1.0" encoding="utf-8"?>
<p:tagLst xmlns:p="http://schemas.openxmlformats.org/presentationml/2006/main">
  <p:tag name="MH_OLD_SHAPE_ID" val="4"/>
  <p:tag name="REFSHAPE" val="105553142841176"/>
</p:tagLst>
</file>

<file path=ppt/tags/tag15.xml><?xml version="1.0" encoding="utf-8"?>
<p:tagLst xmlns:p="http://schemas.openxmlformats.org/presentationml/2006/main">
  <p:tag name="MH_OLD_SHAPE_ID" val="5"/>
  <p:tag name="REFSHAPE" val="105553142683192"/>
</p:tagLst>
</file>

<file path=ppt/tags/tag16.xml><?xml version="1.0" encoding="utf-8"?>
<p:tagLst xmlns:p="http://schemas.openxmlformats.org/presentationml/2006/main">
  <p:tag name="MH_OLD_SHAPE_ID" val="6"/>
  <p:tag name="REFSHAPE" val="105553142686552"/>
</p:tagLst>
</file>

<file path=ppt/tags/tag17.xml><?xml version="1.0" encoding="utf-8"?>
<p:tagLst xmlns:p="http://schemas.openxmlformats.org/presentationml/2006/main">
  <p:tag name="MH_OLD_SHAPE_ID" val="2"/>
  <p:tag name="REFSHAPE" val="105553142691704"/>
</p:tagLst>
</file>

<file path=ppt/tags/tag18.xml><?xml version="1.0" encoding="utf-8"?>
<p:tagLst xmlns:p="http://schemas.openxmlformats.org/presentationml/2006/main">
  <p:tag name="MH_OLD_SHAPE_ID" val="3"/>
  <p:tag name="REFSHAPE" val="105553142691480"/>
</p:tagLst>
</file>

<file path=ppt/tags/tag19.xml><?xml version="1.0" encoding="utf-8"?>
<p:tagLst xmlns:p="http://schemas.openxmlformats.org/presentationml/2006/main">
  <p:tag name="MH_OLD_SHAPE_ID" val="4"/>
  <p:tag name="REFSHAPE" val="105553142691256"/>
</p:tagLst>
</file>

<file path=ppt/tags/tag2.xml><?xml version="1.0" encoding="utf-8"?>
<p:tagLst xmlns:p="http://schemas.openxmlformats.org/presentationml/2006/main">
  <p:tag name="MH_OLD_SHAPE_ID" val="3"/>
  <p:tag name="REFSHAPE" val="105553142838040"/>
</p:tagLst>
</file>

<file path=ppt/tags/tag20.xml><?xml version="1.0" encoding="utf-8"?>
<p:tagLst xmlns:p="http://schemas.openxmlformats.org/presentationml/2006/main">
  <p:tag name="MH_OLD_SHAPE_ID" val="5"/>
  <p:tag name="REFSHAPE" val="105553142691032"/>
</p:tagLst>
</file>

<file path=ppt/tags/tag21.xml><?xml version="1.0" encoding="utf-8"?>
<p:tagLst xmlns:p="http://schemas.openxmlformats.org/presentationml/2006/main">
  <p:tag name="MH_OLD_SHAPE_ID" val="6"/>
  <p:tag name="REFSHAPE" val="105553142693048"/>
</p:tagLst>
</file>

<file path=ppt/tags/tag22.xml><?xml version="1.0" encoding="utf-8"?>
<p:tagLst xmlns:p="http://schemas.openxmlformats.org/presentationml/2006/main">
  <p:tag name="MH_OLD_SHAPE_ID" val="7"/>
  <p:tag name="REFSHAPE" val="105553142689240"/>
</p:tagLst>
</file>

<file path=ppt/tags/tag23.xml><?xml version="1.0" encoding="utf-8"?>
<p:tagLst xmlns:p="http://schemas.openxmlformats.org/presentationml/2006/main">
  <p:tag name="MH_OLD_SHAPE_ID" val="2"/>
  <p:tag name="REFSHAPE" val="105553142687672"/>
</p:tagLst>
</file>

<file path=ppt/tags/tag24.xml><?xml version="1.0" encoding="utf-8"?>
<p:tagLst xmlns:p="http://schemas.openxmlformats.org/presentationml/2006/main">
  <p:tag name="MH_OLD_SHAPE_ID" val="3"/>
  <p:tag name="REFSHAPE" val="105553142687896"/>
</p:tagLst>
</file>

<file path=ppt/tags/tag25.xml><?xml version="1.0" encoding="utf-8"?>
<p:tagLst xmlns:p="http://schemas.openxmlformats.org/presentationml/2006/main">
  <p:tag name="MH_OLD_SHAPE_ID" val="4"/>
  <p:tag name="REFSHAPE" val="105553142683640"/>
</p:tagLst>
</file>

<file path=ppt/tags/tag26.xml><?xml version="1.0" encoding="utf-8"?>
<p:tagLst xmlns:p="http://schemas.openxmlformats.org/presentationml/2006/main">
  <p:tag name="MH_OLD_SHAPE_ID" val="5"/>
  <p:tag name="REFSHAPE" val="105553142680728"/>
</p:tagLst>
</file>

<file path=ppt/tags/tag27.xml><?xml version="1.0" encoding="utf-8"?>
<p:tagLst xmlns:p="http://schemas.openxmlformats.org/presentationml/2006/main">
  <p:tag name="MH_OLD_SHAPE_ID" val="6"/>
  <p:tag name="REFSHAPE" val="105553142690136"/>
</p:tagLst>
</file>

<file path=ppt/tags/tag28.xml><?xml version="1.0" encoding="utf-8"?>
<p:tagLst xmlns:p="http://schemas.openxmlformats.org/presentationml/2006/main">
  <p:tag name="MH_OLD_SHAPE_ID" val="7"/>
  <p:tag name="REFSHAPE" val="105553142689912"/>
</p:tagLst>
</file>

<file path=ppt/tags/tag29.xml><?xml version="1.0" encoding="utf-8"?>
<p:tagLst xmlns:p="http://schemas.openxmlformats.org/presentationml/2006/main">
  <p:tag name="MH_OLD_SHAPE_ID" val="8"/>
  <p:tag name="REFSHAPE" val="105553142689688"/>
</p:tagLst>
</file>

<file path=ppt/tags/tag3.xml><?xml version="1.0" encoding="utf-8"?>
<p:tagLst xmlns:p="http://schemas.openxmlformats.org/presentationml/2006/main">
  <p:tag name="MH_OLD_SHAPE_ID" val="4"/>
  <p:tag name="REFSHAPE" val="105553142838488"/>
</p:tagLst>
</file>

<file path=ppt/tags/tag30.xml><?xml version="1.0" encoding="utf-8"?>
<p:tagLst xmlns:p="http://schemas.openxmlformats.org/presentationml/2006/main">
  <p:tag name="MH_OLD_SHAPE_ID" val="9"/>
  <p:tag name="REFSHAPE" val="105553142689464"/>
</p:tagLst>
</file>

<file path=ppt/tags/tag31.xml><?xml version="1.0" encoding="utf-8"?>
<p:tagLst xmlns:p="http://schemas.openxmlformats.org/presentationml/2006/main">
  <p:tag name="MH_OLD_SHAPE_ID" val="2"/>
  <p:tag name="REFSHAPE" val="105553142688792"/>
</p:tagLst>
</file>

<file path=ppt/tags/tag32.xml><?xml version="1.0" encoding="utf-8"?>
<p:tagLst xmlns:p="http://schemas.openxmlformats.org/presentationml/2006/main">
  <p:tag name="MH_OLD_SHAPE_ID" val="3"/>
  <p:tag name="REFSHAPE" val="105553142688568"/>
</p:tagLst>
</file>

<file path=ppt/tags/tag33.xml><?xml version="1.0" encoding="utf-8"?>
<p:tagLst xmlns:p="http://schemas.openxmlformats.org/presentationml/2006/main">
  <p:tag name="MH_OLD_SHAPE_ID" val="4"/>
  <p:tag name="REFSHAPE" val="105553142688344"/>
</p:tagLst>
</file>

<file path=ppt/tags/tag34.xml><?xml version="1.0" encoding="utf-8"?>
<p:tagLst xmlns:p="http://schemas.openxmlformats.org/presentationml/2006/main">
  <p:tag name="MH_OLD_SHAPE_ID" val="5"/>
  <p:tag name="REFSHAPE" val="105553142688120"/>
</p:tagLst>
</file>

<file path=ppt/tags/tag35.xml><?xml version="1.0" encoding="utf-8"?>
<p:tagLst xmlns:p="http://schemas.openxmlformats.org/presentationml/2006/main">
  <p:tag name="MH_OLD_SHAPE_ID" val="2"/>
  <p:tag name="REFSHAPE" val="105553142690360"/>
</p:tagLst>
</file>

<file path=ppt/tags/tag36.xml><?xml version="1.0" encoding="utf-8"?>
<p:tagLst xmlns:p="http://schemas.openxmlformats.org/presentationml/2006/main">
  <p:tag name="MH_OLD_SHAPE_ID" val="3"/>
  <p:tag name="REFSHAPE" val="105553142692152"/>
</p:tagLst>
</file>

<file path=ppt/tags/tag37.xml><?xml version="1.0" encoding="utf-8"?>
<p:tagLst xmlns:p="http://schemas.openxmlformats.org/presentationml/2006/main">
  <p:tag name="MH_OLD_SHAPE_ID" val="4"/>
  <p:tag name="REFSHAPE" val="105553142692376"/>
</p:tagLst>
</file>

<file path=ppt/tags/tag38.xml><?xml version="1.0" encoding="utf-8"?>
<p:tagLst xmlns:p="http://schemas.openxmlformats.org/presentationml/2006/main">
  <p:tag name="MH_OLD_SHAPE_ID" val="2"/>
  <p:tag name="REFSHAPE" val="105553142692600"/>
</p:tagLst>
</file>

<file path=ppt/tags/tag39.xml><?xml version="1.0" encoding="utf-8"?>
<p:tagLst xmlns:p="http://schemas.openxmlformats.org/presentationml/2006/main">
  <p:tag name="MH_OLD_SHAPE_ID" val="3"/>
  <p:tag name="REFSHAPE" val="105553142692824"/>
</p:tagLst>
</file>

<file path=ppt/tags/tag4.xml><?xml version="1.0" encoding="utf-8"?>
<p:tagLst xmlns:p="http://schemas.openxmlformats.org/presentationml/2006/main">
  <p:tag name="MH_OLD_SHAPE_ID" val="5"/>
  <p:tag name="REFSHAPE" val="105553142838712"/>
</p:tagLst>
</file>

<file path=ppt/tags/tag40.xml><?xml version="1.0" encoding="utf-8"?>
<p:tagLst xmlns:p="http://schemas.openxmlformats.org/presentationml/2006/main">
  <p:tag name="MH_OLD_SHAPE_ID" val="4"/>
  <p:tag name="REFSHAPE" val="105553142682520"/>
</p:tagLst>
</file>

<file path=ppt/tags/tag41.xml><?xml version="1.0" encoding="utf-8"?>
<p:tagLst xmlns:p="http://schemas.openxmlformats.org/presentationml/2006/main">
  <p:tag name="MH_OLD_SHAPE_ID" val="5"/>
  <p:tag name="REFSHAPE" val="105553142687448"/>
</p:tagLst>
</file>

<file path=ppt/tags/tag42.xml><?xml version="1.0" encoding="utf-8"?>
<p:tagLst xmlns:p="http://schemas.openxmlformats.org/presentationml/2006/main">
  <p:tag name="MH_OLD_SHAPE_ID" val="6"/>
  <p:tag name="REFSHAPE" val="105553142690808"/>
</p:tagLst>
</file>

<file path=ppt/tags/tag43.xml><?xml version="1.0" encoding="utf-8"?>
<p:tagLst xmlns:p="http://schemas.openxmlformats.org/presentationml/2006/main">
  <p:tag name="MH_OLD_SHAPE_ID" val="7"/>
  <p:tag name="REFSHAPE" val="105553142690584"/>
</p:tagLst>
</file>

<file path=ppt/tags/tag44.xml><?xml version="1.0" encoding="utf-8"?>
<p:tagLst xmlns:p="http://schemas.openxmlformats.org/presentationml/2006/main">
  <p:tag name="MH_OLD_SHAPE_ID" val="2"/>
  <p:tag name="REFSHAPE" val="105553142691928"/>
</p:tagLst>
</file>

<file path=ppt/tags/tag45.xml><?xml version="1.0" encoding="utf-8"?>
<p:tagLst xmlns:p="http://schemas.openxmlformats.org/presentationml/2006/main">
  <p:tag name="MH_OLD_SHAPE_ID" val="3"/>
  <p:tag name="REFSHAPE" val="105553142693496"/>
</p:tagLst>
</file>

<file path=ppt/tags/tag46.xml><?xml version="1.0" encoding="utf-8"?>
<p:tagLst xmlns:p="http://schemas.openxmlformats.org/presentationml/2006/main">
  <p:tag name="MH_OLD_SHAPE_ID" val="4"/>
  <p:tag name="REFSHAPE" val="105553142693720"/>
</p:tagLst>
</file>

<file path=ppt/tags/tag47.xml><?xml version="1.0" encoding="utf-8"?>
<p:tagLst xmlns:p="http://schemas.openxmlformats.org/presentationml/2006/main">
  <p:tag name="MH_OLD_SHAPE_ID" val="5"/>
  <p:tag name="REFSHAPE" val="105553142689016"/>
</p:tagLst>
</file>

<file path=ppt/tags/tag48.xml><?xml version="1.0" encoding="utf-8"?>
<p:tagLst xmlns:p="http://schemas.openxmlformats.org/presentationml/2006/main">
  <p:tag name="MH_OLD_SHAPE_ID" val="6"/>
  <p:tag name="REFSHAPE" val="105553142687224"/>
</p:tagLst>
</file>

<file path=ppt/tags/tag49.xml><?xml version="1.0" encoding="utf-8"?>
<p:tagLst xmlns:p="http://schemas.openxmlformats.org/presentationml/2006/main">
  <p:tag name="MH_OLD_SHAPE_ID" val="2"/>
  <p:tag name="REFSHAPE" val="105553142836248"/>
</p:tagLst>
</file>

<file path=ppt/tags/tag5.xml><?xml version="1.0" encoding="utf-8"?>
<p:tagLst xmlns:p="http://schemas.openxmlformats.org/presentationml/2006/main">
  <p:tag name="MH_OLD_SHAPE_ID" val="6"/>
  <p:tag name="REFSHAPE" val="105553142838936"/>
</p:tagLst>
</file>

<file path=ppt/tags/tag50.xml><?xml version="1.0" encoding="utf-8"?>
<p:tagLst xmlns:p="http://schemas.openxmlformats.org/presentationml/2006/main">
  <p:tag name="MH_OLD_SHAPE_ID" val="3"/>
  <p:tag name="REFSHAPE" val="105553142836696"/>
</p:tagLst>
</file>

<file path=ppt/tags/tag51.xml><?xml version="1.0" encoding="utf-8"?>
<p:tagLst xmlns:p="http://schemas.openxmlformats.org/presentationml/2006/main">
  <p:tag name="MH_OLD_SHAPE_ID" val="4"/>
  <p:tag name="REFSHAPE" val="105553142836920"/>
</p:tagLst>
</file>

<file path=ppt/tags/tag52.xml><?xml version="1.0" encoding="utf-8"?>
<p:tagLst xmlns:p="http://schemas.openxmlformats.org/presentationml/2006/main">
  <p:tag name="MH_OLD_SHAPE_ID" val="5"/>
  <p:tag name="REFSHAPE" val="105553142837144"/>
</p:tagLst>
</file>

<file path=ppt/tags/tag53.xml><?xml version="1.0" encoding="utf-8"?>
<p:tagLst xmlns:p="http://schemas.openxmlformats.org/presentationml/2006/main">
  <p:tag name="MH_OLD_SHAPE_ID" val="6"/>
  <p:tag name="REFSHAPE" val="105553142837368"/>
</p:tagLst>
</file>

<file path=ppt/tags/tag54.xml><?xml version="1.0" encoding="utf-8"?>
<p:tagLst xmlns:p="http://schemas.openxmlformats.org/presentationml/2006/main">
  <p:tag name="MH_OLD_SHAPE_ID" val="2"/>
  <p:tag name="REFSHAPE" val="105553163169688"/>
</p:tagLst>
</file>

<file path=ppt/tags/tag55.xml><?xml version="1.0" encoding="utf-8"?>
<p:tagLst xmlns:p="http://schemas.openxmlformats.org/presentationml/2006/main">
  <p:tag name="MH_OLD_SHAPE_ID" val="3"/>
  <p:tag name="REFSHAPE" val="105553163169464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7191_1*i*1"/>
  <p:tag name="KSO_WM_TEMPLATE_CATEGORY" val="diagram"/>
  <p:tag name="KSO_WM_TEMPLATE_INDEX" val="20217191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c98024579644dc5b1cfa5717f78c0f0"/>
  <p:tag name="KSO_WM_UNIT_DECORATE_INFO" val="{&quot;DecorateInfoH&quot;:{&quot;IsAbs&quot;:false},&quot;DecorateInfoW&quot;:{&quot;IsAbs&quot;:false},&quot;DecorateInfoX&quot;:{&quot;IsAbs&quot;:true,&quot;Pos&quot;:2},&quot;DecorateInfoY&quot;:{&quot;IsAbs&quot;:true,&quot;Pos&quot;:2},&quot;ReferentInfo&quot;:{&quot;Id&quot;:&quot;eb53932bf0194e93a8e9a0fcec16b983&quot;,&quot;X&quot;:{&quot;Pos&quot;:2},&quot;Y&quot;:{&quot;Pos&quot;:2}},&quot;whChangeMode&quot;:1}"/>
  <p:tag name="KSO_WM_CHIP_GROUPID" val="5f5ee1ca4d6848d78f644aec"/>
  <p:tag name="KSO_WM_CHIP_XID" val="5f5ee1ca4d6848d78f644aec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286"/>
  <p:tag name="KSO_WM_TEMPLATE_ASSEMBLE_XID" val="606570714054ed1e2fb81550"/>
  <p:tag name="KSO_WM_TEMPLATE_ASSEMBLE_GROUPID" val="606570714054ed1e2fb81550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7191_1*i*2"/>
  <p:tag name="KSO_WM_TEMPLATE_CATEGORY" val="diagram"/>
  <p:tag name="KSO_WM_TEMPLATE_INDEX" val="20217191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8e415bb92bf34e5a97eaf48420e710d9"/>
  <p:tag name="KSO_WM_UNIT_DECORATE_INFO" val="{&quot;DecorateInfoH&quot;:{&quot;IsAbs&quot;:false},&quot;DecorateInfoW&quot;:{&quot;IsAbs&quot;:false},&quot;DecorateInfoX&quot;:{&quot;IsAbs&quot;:true,&quot;Pos&quot;:2},&quot;DecorateInfoY&quot;:{&quot;IsAbs&quot;:true,&quot;Pos&quot;:2},&quot;ReferentInfo&quot;:{&quot;Id&quot;:&quot;4e9f75029dd2413c824ee161285c0df5&quot;,&quot;X&quot;:{&quot;Pos&quot;:2},&quot;Y&quot;:{&quot;Pos&quot;:2}},&quot;whChangeMode&quot;:1}"/>
  <p:tag name="KSO_WM_CHIP_GROUPID" val="5f5ee1ca4d6848d78f644aec"/>
  <p:tag name="KSO_WM_CHIP_XID" val="5f5ee1ca4d6848d78f644aec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286"/>
  <p:tag name="KSO_WM_TEMPLATE_ASSEMBLE_XID" val="606570714054ed1e2fb81550"/>
  <p:tag name="KSO_WM_TEMPLATE_ASSEMBLE_GROUPID" val="606570714054ed1e2fb81550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7191_1*i*3"/>
  <p:tag name="KSO_WM_TEMPLATE_CATEGORY" val="diagram"/>
  <p:tag name="KSO_WM_TEMPLATE_INDEX" val="20217191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4e9f75029dd2413c824ee161285c0df5"/>
  <p:tag name="KSO_WM_UNIT_DECORATE_INFO" val="{&quot;DecorateInfoH&quot;:{&quot;IsAbs&quot;:false},&quot;DecorateInfoW&quot;:{&quot;IsAbs&quot;:false},&quot;DecorateInfoX&quot;:{&quot;IsAbs&quot;:true,&quot;Pos&quot;:1},&quot;DecorateInfoY&quot;:{&quot;IsAbs&quot;:true,&quot;Pos&quot;:1},&quot;ReferentInfo&quot;:{&quot;Id&quot;:&quot;7570c65b0ceb4c53a8c3dfb19c4042a2&quot;,&quot;X&quot;:{&quot;Pos&quot;:1},&quot;Y&quot;:{&quot;Pos&quot;:1}},&quot;whChangeMode&quot;:1}"/>
  <p:tag name="KSO_WM_CHIP_GROUPID" val="5f5ee1ca4d6848d78f644aec"/>
  <p:tag name="KSO_WM_CHIP_XID" val="5f5ee1ca4d6848d78f644aec"/>
  <p:tag name="KSO_WM_UNIT_FILL_FORE_SCHEMECOLOR_INDEX_BRIGHTNESS" val="0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286"/>
  <p:tag name="KSO_WM_TEMPLATE_ASSEMBLE_XID" val="606570714054ed1e2fb81550"/>
  <p:tag name="KSO_WM_TEMPLATE_ASSEMBLE_GROUPID" val="606570714054ed1e2fb81550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17191_1*i*4"/>
  <p:tag name="KSO_WM_TEMPLATE_CATEGORY" val="diagram"/>
  <p:tag name="KSO_WM_TEMPLATE_INDEX" val="20217191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eb53932bf0194e93a8e9a0fcec16b983"/>
  <p:tag name="KSO_WM_UNIT_DECORATE_INFO" val="{&quot;DecorateInfoH&quot;:{&quot;IsAbs&quot;:false},&quot;DecorateInfoW&quot;:{&quot;IsAbs&quot;:false},&quot;DecorateInfoX&quot;:{&quot;IsAbs&quot;:true,&quot;Pos&quot;:1},&quot;DecorateInfoY&quot;:{&quot;IsAbs&quot;:true,&quot;Pos&quot;:1},&quot;ReferentInfo&quot;:{&quot;Id&quot;:&quot;197161061cb743b0b22e782b7529a8fe&quot;,&quot;X&quot;:{&quot;Pos&quot;:1},&quot;Y&quot;:{&quot;Pos&quot;:1}},&quot;whChangeMode&quot;:1}"/>
  <p:tag name="KSO_WM_CHIP_GROUPID" val="5f5ee1ca4d6848d78f644aec"/>
  <p:tag name="KSO_WM_CHIP_XID" val="5f5ee1ca4d6848d78f644aec"/>
  <p:tag name="KSO_WM_UNIT_FILL_FORE_SCHEMECOLOR_INDEX_BRIGHTNESS" val="0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286"/>
  <p:tag name="KSO_WM_TEMPLATE_ASSEMBLE_XID" val="606570714054ed1e2fb81550"/>
  <p:tag name="KSO_WM_TEMPLATE_ASSEMBLE_GROUPID" val="606570714054ed1e2fb81550"/>
</p:tagLst>
</file>

<file path=ppt/tags/tag6.xml><?xml version="1.0" encoding="utf-8"?>
<p:tagLst xmlns:p="http://schemas.openxmlformats.org/presentationml/2006/main">
  <p:tag name="MH_OLD_SHAPE_ID" val="2"/>
  <p:tag name="REFSHAPE" val="105553142839160"/>
</p:tagLst>
</file>

<file path=ppt/tags/tag60.xml><?xml version="1.0" encoding="utf-8"?>
<p:tagLst xmlns:p="http://schemas.openxmlformats.org/presentationml/2006/main">
  <p:tag name="KSO_WM_UNIT_VALUE" val="846*126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7191_1*d*1"/>
  <p:tag name="KSO_WM_TEMPLATE_CATEGORY" val="diagram"/>
  <p:tag name="KSO_WM_TEMPLATE_INDEX" val="20217191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7570c65b0ceb4c53a8c3dfb19c4042a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4f19b0fd8fb34b848784c595d6a645aa"/>
  <p:tag name="KSO_WM_UNIT_SUPPORT_UNIT_TYPE" val="[&quot;d&quot;]"/>
  <p:tag name="KSO_WM_TEMPLATE_ASSEMBLE_XID" val="606570714054ed1e2fb81550"/>
  <p:tag name="KSO_WM_TEMPLATE_ASSEMBLE_GROUPID" val="606570714054ed1e2fb81550"/>
  <p:tag name="KSO_WM_UNIT_PICTURE_CLIP_FLAG" val="0"/>
</p:tagLst>
</file>

<file path=ppt/tags/tag61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191_1*f*1"/>
  <p:tag name="KSO_WM_TEMPLATE_CATEGORY" val="diagram"/>
  <p:tag name="KSO_WM_TEMPLATE_INDEX" val="2021719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44"/>
  <p:tag name="KSO_WM_UNIT_SHOW_EDIT_AREA_INDICATION" val="1"/>
  <p:tag name="KSO_WM_CHIP_GROUPID" val="5e6b05596848fb12bee65ac8"/>
  <p:tag name="KSO_WM_CHIP_XID" val="5e6b05596848fb12bee65aca"/>
  <p:tag name="KSO_WM_UNIT_DEC_AREA_ID" val="197161061cb743b0b22e782b7529a8f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6575bf7d6e344f8b9058b495a78f22e4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606570714054ed1e2fb81550"/>
  <p:tag name="KSO_WM_TEMPLATE_ASSEMBLE_GROUPID" val="606570714054ed1e2fb81550"/>
</p:tagLst>
</file>

<file path=ppt/tags/tag62.xml><?xml version="1.0" encoding="utf-8"?>
<p:tagLst xmlns:p="http://schemas.openxmlformats.org/presentationml/2006/main">
  <p:tag name="MH_OLD_SHAPE_ID" val="2"/>
  <p:tag name="REFSHAPE" val="105553163169688"/>
</p:tagLst>
</file>

<file path=ppt/tags/tag63.xml><?xml version="1.0" encoding="utf-8"?>
<p:tagLst xmlns:p="http://schemas.openxmlformats.org/presentationml/2006/main">
  <p:tag name="KSO_WM_SLIDE_ID" val="diagram2021719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384"/>
  <p:tag name="KSO_WM_SLIDE_POSITION" val="48*72"/>
  <p:tag name="KSO_WM_TAG_VERSION" val="1.0"/>
  <p:tag name="KSO_WM_BEAUTIFY_FLAG" val="#wm#"/>
  <p:tag name="KSO_WM_TEMPLATE_CATEGORY" val="diagram"/>
  <p:tag name="KSO_WM_TEMPLATE_INDEX" val="20217191"/>
  <p:tag name="KSO_WM_SLIDE_LAYOUT" val="a_d_f"/>
  <p:tag name="KSO_WM_SLIDE_LAYOUT_CNT" val="1_1_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6:17:35&quot;,&quot;maxSize&quot;:{&quot;size1&quot;:26.7},&quot;minSize&quot;:{&quot;size1&quot;:20},&quot;normalSize&quot;:{&quot;size1&quot;:21.544444444444444},&quot;subLayout&quot;:[{&quot;id&quot;:&quot;2021-04-01T16:17:35&quot;,&quot;margin&quot;:{&quot;bottom&quot;:0.02600000612437725,&quot;left&quot;:1.6929999589920044,&quot;right&quot;:1.6929999589920044,&quot;top&quot;:1.6929999589920044},&quot;type&quot;:0},{&quot;direction&quot;:1,&quot;id&quot;:&quot;2021-04-01T16:17:35&quot;,&quot;maxSize&quot;:{&quot;size1&quot;:62.5},&quot;minSize&quot;:{&quot;size1&quot;:30},&quot;normalSize&quot;:{&quot;size1&quot;:37.70624999999999},&quot;subLayout&quot;:[{&quot;id&quot;:&quot;2021-04-01T16:17:35&quot;,&quot;margin&quot;:{&quot;bottom&quot;:2.5399999618530273,&quot;left&quot;:2.9629998207092285,&quot;right&quot;:0.02600000612437725,&quot;top&quot;:2.0899999141693115},&quot;type&quot;:0},{&quot;id&quot;:&quot;2021-04-01T16:17:35&quot;,&quot;margin&quot;:{&quot;bottom&quot;:2.5399999618530273,&quot;left&quot;:2.9629998207092285,&quot;right&quot;:2.5399999618530273,&quot;top&quot;:2.117000102996826},&quot;type&quot;:0}],&quot;type&quot;:0}],&quot;type&quot;:0}"/>
  <p:tag name="KSO_WM_SLIDE_CAN_ADD_NAVIGATION" val="1"/>
  <p:tag name="KSO_WM_SLIDE_BACKGROUND" val="[&quot;general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5ee1ca4d6848d78f644aec"/>
  <p:tag name="KSO_WM_CHIP_FILLPROP" val="[[{&quot;text_align&quot;:&quot;lt&quot;,&quot;text_direction&quot;:&quot;horizontal&quot;,&quot;support_big_font&quot;:false,&quot;picture_toward&quot;:0,&quot;picture_dockside&quot;:[],&quot;fill_id&quot;:&quot;fbc1d1c81b9c4bca8f09873cfc4ac6db&quot;,&quot;fill_align&quot;:&quot;lt&quot;,&quot;chip_types&quot;:[&quot;header&quot;]},{&quot;text_align&quot;:&quot;lm&quot;,&quot;text_direction&quot;:&quot;horizontal&quot;,&quot;support_big_font&quot;:false,&quot;picture_toward&quot;:0,&quot;picture_dockside&quot;:[],&quot;fill_id&quot;:&quot;2309cd69c72c4ec9add97218b8be879d&quot;,&quot;fill_align&quot;:&quot;cm&quot;,&quot;chip_types&quot;:[&quot;text&quot;,&quot;picture&quot;]},{&quot;text_align&quot;:&quot;lm&quot;,&quot;text_direction&quot;:&quot;horizontal&quot;,&quot;support_big_font&quot;:false,&quot;picture_toward&quot;:0,&quot;picture_dockside&quot;:[],&quot;fill_id&quot;:&quot;f9453295f896499082c4596d22b07337&quot;,&quot;fill_align&quot;:&quot;cm&quot;,&quot;chip_types&quot;:[&quot;text&quot;,&quot;picture&quot;]}]]"/>
  <p:tag name="KSO_WM_CHIP_DECFILLPROP" val="[]"/>
  <p:tag name="KSO_WM_CHIP_GROUPID" val="5f5ee1ca4d6848d78f644aec"/>
  <p:tag name="KSO_WM_SLIDE_BK_DARK_LIGHT" val="2"/>
  <p:tag name="KSO_WM_SLIDE_BACKGROUND_TYPE" val="general"/>
  <p:tag name="KSO_WM_SLIDE_SUPPORT_FEATURE_TYPE" val="0"/>
  <p:tag name="KSO_WM_TEMPLATE_ASSEMBLE_XID" val="606570714054ed1e2fb81550"/>
  <p:tag name="KSO_WM_TEMPLATE_ASSEMBLE_GROUPID" val="606570714054ed1e2fb81550"/>
</p:tagLst>
</file>

<file path=ppt/tags/tag64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当您的内容到达这个限度时，或许已经不纯粹作用于演示，极大可能运用于阅读领域；无论是传播观点、知识分享还是汇报工作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diagram20215183_1*h_f*1_1"/>
  <p:tag name="KSO_WM_TEMPLATE_CATEGORY" val="diagram"/>
  <p:tag name="KSO_WM_TEMPLATE_INDEX" val="20215183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275"/>
  <p:tag name="KSO_WM_UNIT_SHOW_EDIT_AREA_INDICATION" val="1"/>
  <p:tag name="KSO_WM_CHIP_GROUPID" val="5e6b05b36848fb12bee65ad8"/>
  <p:tag name="KSO_WM_CHIP_XID" val="5e6b05b36848fb12bee65ada"/>
  <p:tag name="KSO_WM_UNIT_DEC_AREA_ID" val="7c30075e55b24a10836133042c161ee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3533f8a06b384a45bff3aac489ea8079"/>
  <p:tag name="KSO_WM_UNIT_TEXT_FILL_FORE_SCHEMECOLOR_INDEX_BRIGHTNESS" val="0.25"/>
  <p:tag name="KSO_WM_UNIT_TEXT_FILL_FORE_SCHEMECOLOR_INDEX" val="13"/>
  <p:tag name="KSO_WM_UNIT_TEXT_FILL_TYPE" val="1"/>
  <p:tag name="KSO_WM_TEMPLATE_ASSEMBLE_XID" val="60656fa64054ed1e2fb80e40"/>
  <p:tag name="KSO_WM_TEMPLATE_ASSEMBLE_GROUPID" val="60656fa64054ed1e2fb80e40"/>
</p:tagLst>
</file>

<file path=ppt/tags/tag65.xml><?xml version="1.0" encoding="utf-8"?>
<p:tagLst xmlns:p="http://schemas.openxmlformats.org/presentationml/2006/main">
  <p:tag name="KSO_WM_UNIT_VALUE" val="677*126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5183_1*d*1"/>
  <p:tag name="KSO_WM_TEMPLATE_CATEGORY" val="diagram"/>
  <p:tag name="KSO_WM_TEMPLATE_INDEX" val="2021518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1a9ffd344aec4aa9bfd923878e16b1a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8ae8b623dba848d096e3984438ed2c75"/>
  <p:tag name="KSO_WM_UNIT_SUPPORT_UNIT_TYPE" val="[&quot;d&quot;,&quot;β&quot;]"/>
  <p:tag name="KSO_WM_TEMPLATE_ASSEMBLE_XID" val="60656fa64054ed1e2fb80e40"/>
  <p:tag name="KSO_WM_TEMPLATE_ASSEMBLE_GROUPID" val="60656fa64054ed1e2fb80e40"/>
  <p:tag name="KSO_WM_UNIT_PICTURE_CLIP_FLAG" val="0"/>
</p:tagLst>
</file>

<file path=ppt/tags/tag66.xml><?xml version="1.0" encoding="utf-8"?>
<p:tagLst xmlns:p="http://schemas.openxmlformats.org/presentationml/2006/main">
  <p:tag name="KSO_WM_UNIT_VALUE" val="677*126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2"/>
  <p:tag name="KSO_WM_UNIT_ID" val="diagram20215183_1*d*2"/>
  <p:tag name="KSO_WM_TEMPLATE_CATEGORY" val="diagram"/>
  <p:tag name="KSO_WM_TEMPLATE_INDEX" val="2021518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c5c088ac87dc497c94cf5e9c21129e6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c4b76beaed4a4bd0b1e4edc63c5b676e"/>
  <p:tag name="KSO_WM_UNIT_SUPPORT_UNIT_TYPE" val="[&quot;d&quot;,&quot;β&quot;]"/>
  <p:tag name="KSO_WM_TEMPLATE_ASSEMBLE_XID" val="60656fa64054ed1e2fb80e40"/>
  <p:tag name="KSO_WM_TEMPLATE_ASSEMBLE_GROUPID" val="60656fa64054ed1e2fb80e40"/>
  <p:tag name="KSO_WM_UNIT_PICTURE_CLIP_FLAG" val="0"/>
</p:tagLst>
</file>

<file path=ppt/tags/tag67.xml><?xml version="1.0" encoding="utf-8"?>
<p:tagLst xmlns:p="http://schemas.openxmlformats.org/presentationml/2006/main">
  <p:tag name="KSO_WM_SLIDE_ID" val="diagram20215183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503.949*360.7"/>
  <p:tag name="KSO_WM_SLIDE_POSITION" val="36.0003*155.3"/>
  <p:tag name="KSO_WM_TAG_VERSION" val="1.0"/>
  <p:tag name="KSO_WM_BEAUTIFY_FLAG" val="#wm#"/>
  <p:tag name="KSO_WM_TEMPLATE_CATEGORY" val="diagram"/>
  <p:tag name="KSO_WM_TEMPLATE_INDEX" val="20215183"/>
  <p:tag name="KSO_WM_SLIDE_LAYOUT" val="a_d_h"/>
  <p:tag name="KSO_WM_SLIDE_LAYOUT_CNT" val="1_2_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58:06&quot;,&quot;maxSize&quot;:{&quot;size1&quot;:15.7},&quot;minSize&quot;:{&quot;size1&quot;:15.7},&quot;normalSize&quot;:{&quot;size1&quot;:15.7},&quot;subLayout&quot;:[{&quot;id&quot;:&quot;2021-04-01T15:58:06&quot;,&quot;margin&quot;:{&quot;bottom&quot;:0.02600000612437725,&quot;left&quot;:1.2699999809265137,&quot;right&quot;:1.2699999809265137,&quot;top&quot;:0.847000002861023},&quot;type&quot;:0},{&quot;direction&quot;:1,&quot;id&quot;:&quot;2021-04-01T15:58:06&quot;,&quot;maxSize&quot;:{&quot;size1&quot;:58.69964731334027},&quot;minSize&quot;:{&quot;size1&quot;:42.49964731334027},&quot;normalSize&quot;:{&quot;size1&quot;:48.94975148000694},&quot;subLayout&quot;:[{&quot;id&quot;:&quot;2021-04-01T15:58:06&quot;,&quot;margin&quot;:{&quot;bottom&quot;:0.847000002861023,&quot;left&quot;:1.2699999809265137,&quot;right&quot;:0.8199999928474426,&quot;top&quot;:0.8199999928474426},&quot;maxSize&quot;:{&quot;size1&quot;:30.464453891928287},&quot;minSize&quot;:{&quot;size1&quot;:14.564453891928283},&quot;normalSize&quot;:{&quot;size1&quot;:14.564453891928283},&quot;subLayout&quot;:[{&quot;id&quot;:&quot;2021-04-01T15:58:06&quot;,&quot;margin&quot;:{&quot;bottom&quot;:0.04693005979061127,&quot;left&quot;:1.2699999809265137,&quot;right&quot;:0.8199999928474426,&quot;top&quot;:0.8199999928474426},&quot;type&quot;:0},{&quot;id&quot;:&quot;2021-04-01T15:58:06&quot;,&quot;margin&quot;:{&quot;bottom&quot;:0.847000002861023,&quot;left&quot;:1.2699999809265137,&quot;right&quot;:0.8199999928474426,&quot;top&quot;:0.14886118471622467},&quot;type&quot;:0}],&quot;type&quot;:0},{&quot;id&quot;:&quot;2021-04-01T15:58:06&quot;,&quot;maxSize&quot;:{&quot;size1&quot;:47.4},&quot;minSize&quot;:{&quot;size1&quot;:47.4},&quot;normalSize&quot;:{&quot;size1&quot;:47.4},&quot;subLayout&quot;:[{&quot;id&quot;:&quot;2021-04-01T15:58:06&quot;,&quot;margin&quot;:{&quot;bottom&quot;:0.02600000612437725,&quot;left&quot;:0.02600000612437725,&quot;right&quot;:1.2699999809265137,&quot;top&quot;:0.8199999928474426},&quot;type&quot;:0},{&quot;id&quot;:&quot;2021-04-01T15:58:06&quot;,&quot;margin&quot;:{&quot;bottom&quot;:0.847000002861023,&quot;left&quot;:0.02600000612437725,&quot;right&quot;:1.2699999809265137,&quot;top&quot;:0.8199999928474426},&quot;type&quot;:0}],&quot;type&quot;:0}],&quot;type&quot;:0}],&quot;type&quot;:0}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0fcc7605e68e5c80755dc3 "/>
  <p:tag name="KSO_WM_CHIP_FILLPROP" val="[[{&quot;text_align&quot;:&quot;lm&quot;,&quot;text_direction&quot;:&quot;horizontal&quot;,&quot;support_big_font&quot;:false,&quot;fill_id&quot;:&quot;c427251cb9fa4f5abcbf0d4d87c62116&quot;,&quot;fill_align&quot;:&quot;lm&quot;,&quot;chip_types&quot;:[&quot;header&quot;]},{&quot;text_align&quot;:&quot;lm&quot;,&quot;text_direction&quot;:&quot;horizontal&quot;,&quot;support_features&quot;:[&quot;collage&quot;,&quot;carousel&quot;,&quot;creativecrop&quot;],&quot;support_big_font&quot;:false,&quot;fill_id&quot;:&quot;6185dfe2f69e4b33b276efb1f6396f29&quot;,&quot;fill_align&quot;:&quot;lm&quot;,&quot;chip_types&quot;:[&quot;diagram&quot;,&quot;pictext&quot;,&quot;picture&quot;,&quot;chart&quot;,&quot;table&quot;,&quot;video&quot;]},{&quot;text_align&quot;:&quot;lm&quot;,&quot;text_direction&quot;:&quot;horizontal&quot;,&quot;support_big_font&quot;:false,&quot;fill_id&quot;:&quot;d87aa51092b94ad1b53f0ca131f68eba&quot;,&quot;fill_align&quot;:&quot;lm&quot;,&quot;chip_types&quot;:[&quot;pictext&quot;,&quot;text&quot;,&quot;picture&quot;,&quot;table&quot;]},{&quot;text_align&quot;:&quot;lm&quot;,&quot;text_direction&quot;:&quot;horizontal&quot;,&quot;support_big_font&quot;:false,&quot;fill_id&quot;:&quot;887854800e6440bda1727bc371133c2a&quot;,&quot;fill_align&quot;:&quot;lm&quot;,&quot;chip_types&quot;:[&quot;pictext&quot;,&quot;text&quot;,&quot;picture&quot;,&quot;table&quot;]}],[{&quot;text_align&quot;:&quot;lm&quot;,&quot;text_direction&quot;:&quot;horizontal&quot;,&quot;support_big_font&quot;:false,&quot;fill_id&quot;:&quot;c427251cb9fa4f5abcbf0d4d87c62116&quot;,&quot;fill_align&quot;:&quot;lm&quot;,&quot;chip_types&quot;:[&quot;header&quot;]},{&quot;text_align&quot;:&quot;lm&quot;,&quot;text_direction&quot;:&quot;horizontal&quot;,&quot;support_big_font&quot;:false,&quot;fill_id&quot;:&quot;6185dfe2f69e4b33b276efb1f6396f29&quot;,&quot;fill_align&quot;:&quot;lm&quot;,&quot;chip_types&quot;:[&quot;text&quot;]},{&quot;text_align&quot;:&quot;lm&quot;,&quot;text_direction&quot;:&quot;horizontal&quot;,&quot;support_big_font&quot;:false,&quot;fill_id&quot;:&quot;d87aa51092b94ad1b53f0ca131f68eba&quot;,&quot;fill_align&quot;:&quot;lm&quot;,&quot;chip_types&quot;:[&quot;pictext&quot;,&quot;picture&quot;,&quot;table&quot;]},{&quot;text_align&quot;:&quot;lm&quot;,&quot;text_direction&quot;:&quot;horizontal&quot;,&quot;support_big_font&quot;:false,&quot;fill_id&quot;:&quot;887854800e6440bda1727bc371133c2a&quot;,&quot;fill_align&quot;:&quot;lm&quot;,&quot;chip_types&quot;:[&quot;pictext&quot;,&quot;picture&quot;,&quot;table&quot;]}]]"/>
  <p:tag name="KSO_WM_CHIP_DECFILLPROP" val="[]"/>
  <p:tag name="KSO_WM_CHIP_GROUPID" val="5f0fcc7605e68e5c80755dc2"/>
  <p:tag name="KSO_WM_SLIDE_BK_DARK_LIGHT" val="2"/>
  <p:tag name="KSO_WM_SLIDE_BACKGROUND_TYPE" val="general"/>
  <p:tag name="KSO_WM_SLIDE_SUPPORT_FEATURE_TYPE" val="0"/>
  <p:tag name="KSO_WM_TEMPLATE_ASSEMBLE_XID" val="60656fa64054ed1e2fb80e40"/>
  <p:tag name="KSO_WM_TEMPLATE_ASSEMBLE_GROUPID" val="60656fa64054ed1e2fb80e40"/>
</p:tagLst>
</file>

<file path=ppt/tags/tag68.xml><?xml version="1.0" encoding="utf-8"?>
<p:tagLst xmlns:p="http://schemas.openxmlformats.org/presentationml/2006/main">
  <p:tag name="KSO_WM_UNIT_PLACING_PICTURE_USER_VIEWPORT" val="{&quot;height&quot;:10800,&quot;width&quot;:8736}"/>
</p:tagLst>
</file>

<file path=ppt/tags/tag69.xml><?xml version="1.0" encoding="utf-8"?>
<p:tagLst xmlns:p="http://schemas.openxmlformats.org/presentationml/2006/main">
  <p:tag name="KSO_WM_UNIT_PLACING_PICTURE_USER_VIEWPORT" val="{&quot;height&quot;:3114,&quot;width&quot;:5384}"/>
</p:tagLst>
</file>

<file path=ppt/tags/tag7.xml><?xml version="1.0" encoding="utf-8"?>
<p:tagLst xmlns:p="http://schemas.openxmlformats.org/presentationml/2006/main">
  <p:tag name="MH_OLD_SHAPE_ID" val="3"/>
  <p:tag name="REFSHAPE" val="105553142839384"/>
</p:tagLst>
</file>

<file path=ppt/tags/tag70.xml><?xml version="1.0" encoding="utf-8"?>
<p:tagLst xmlns:p="http://schemas.openxmlformats.org/presentationml/2006/main">
  <p:tag name="KSO_WM_UNIT_PLACING_PICTURE_USER_VIEWPORT" val="{&quot;height&quot;:4072,&quot;width&quot;:3998}"/>
</p:tagLst>
</file>

<file path=ppt/tags/tag71.xml><?xml version="1.0" encoding="utf-8"?>
<p:tagLst xmlns:p="http://schemas.openxmlformats.org/presentationml/2006/main">
  <p:tag name="KSO_WM_UNIT_PLACING_PICTURE_USER_VIEWPORT" val="{&quot;height&quot;:2614,&quot;width&quot;:4136}"/>
</p:tagLst>
</file>

<file path=ppt/tags/tag72.xml><?xml version="1.0" encoding="utf-8"?>
<p:tagLst xmlns:p="http://schemas.openxmlformats.org/presentationml/2006/main">
  <p:tag name="MH_OLD_SHAPE_ID" val="2"/>
  <p:tag name="REFSHAPE" val="105553162584152"/>
</p:tagLst>
</file>

<file path=ppt/tags/tag73.xml><?xml version="1.0" encoding="utf-8"?>
<p:tagLst xmlns:p="http://schemas.openxmlformats.org/presentationml/2006/main">
  <p:tag name="MH_OLD_SHAPE_ID" val="3"/>
  <p:tag name="REFSHAPE" val="105553162586392"/>
</p:tagLst>
</file>

<file path=ppt/tags/tag74.xml><?xml version="1.0" encoding="utf-8"?>
<p:tagLst xmlns:p="http://schemas.openxmlformats.org/presentationml/2006/main">
  <p:tag name="KSO_WM_UNIT_PLACING_PICTURE_USER_VIEWPORT" val="{&quot;height&quot;:6622,&quot;width&quot;:6676}"/>
  <p:tag name="MH_OLD_SHAPE_ID" val="7"/>
  <p:tag name="REFSHAPE" val="105553163048280"/>
</p:tagLst>
</file>

<file path=ppt/tags/tag75.xml><?xml version="1.0" encoding="utf-8"?>
<p:tagLst xmlns:p="http://schemas.openxmlformats.org/presentationml/2006/main">
  <p:tag name="KSO_WM_UNIT_PLACING_PICTURE_USER_VIEWPORT" val="{&quot;height&quot;:4152,&quot;width&quot;:7849}"/>
  <p:tag name="MH_OLD_SHAPE_ID" val="8"/>
  <p:tag name="REFSHAPE" val="105553162971736"/>
</p:tagLst>
</file>

<file path=ppt/tags/tag76.xml><?xml version="1.0" encoding="utf-8"?>
<p:tagLst xmlns:p="http://schemas.openxmlformats.org/presentationml/2006/main">
  <p:tag name="KSO_WM_UNIT_PLACING_PICTURE_USER_VIEWPORT" val="{&quot;height&quot;:6633.070866141732,&quot;width&quot;:6918.737007874016}"/>
</p:tagLst>
</file>

<file path=ppt/tags/tag77.xml><?xml version="1.0" encoding="utf-8"?>
<p:tagLst xmlns:p="http://schemas.openxmlformats.org/presentationml/2006/main">
  <p:tag name="MH_OLD_SHAPE_ID" val="2"/>
  <p:tag name="REFSHAPE" val="105553142775896"/>
</p:tagLst>
</file>

<file path=ppt/tags/tag78.xml><?xml version="1.0" encoding="utf-8"?>
<p:tagLst xmlns:p="http://schemas.openxmlformats.org/presentationml/2006/main">
  <p:tag name="MH_OLD_SHAPE_ID" val="3"/>
  <p:tag name="REFSHAPE" val="105553142776120"/>
</p:tagLst>
</file>

<file path=ppt/tags/tag79.xml><?xml version="1.0" encoding="utf-8"?>
<p:tagLst xmlns:p="http://schemas.openxmlformats.org/presentationml/2006/main">
  <p:tag name="MH_OLD_SHAPE_ID" val="4"/>
  <p:tag name="REFSHAPE" val="105553142776344"/>
</p:tagLst>
</file>

<file path=ppt/tags/tag8.xml><?xml version="1.0" encoding="utf-8"?>
<p:tagLst xmlns:p="http://schemas.openxmlformats.org/presentationml/2006/main">
  <p:tag name="MH_OLD_SHAPE_ID" val="4"/>
  <p:tag name="REFSHAPE" val="105553142839608"/>
</p:tagLst>
</file>

<file path=ppt/tags/tag80.xml><?xml version="1.0" encoding="utf-8"?>
<p:tagLst xmlns:p="http://schemas.openxmlformats.org/presentationml/2006/main">
  <p:tag name="MH_OLD_SHAPE_ID" val="6"/>
  <p:tag name="REFSHAPE" val="105553142776568"/>
</p:tagLst>
</file>

<file path=ppt/tags/tag81.xml><?xml version="1.0" encoding="utf-8"?>
<p:tagLst xmlns:p="http://schemas.openxmlformats.org/presentationml/2006/main">
  <p:tag name="MH_OLD_SHAPE_ID" val="7"/>
  <p:tag name="REFSHAPE" val="105553142776792"/>
</p:tagLst>
</file>

<file path=ppt/tags/tag82.xml><?xml version="1.0" encoding="utf-8"?>
<p:tagLst xmlns:p="http://schemas.openxmlformats.org/presentationml/2006/main">
  <p:tag name="MH_OLD_SHAPE_ID" val="2"/>
  <p:tag name="REFSHAPE" val="12833080232"/>
</p:tagLst>
</file>

<file path=ppt/tags/tag83.xml><?xml version="1.0" encoding="utf-8"?>
<p:tagLst xmlns:p="http://schemas.openxmlformats.org/presentationml/2006/main">
  <p:tag name="MH_OLD_SHAPE_ID" val="3"/>
  <p:tag name="REFSHAPE" val="12832622904"/>
</p:tagLst>
</file>

<file path=ppt/tags/tag84.xml><?xml version="1.0" encoding="utf-8"?>
<p:tagLst xmlns:p="http://schemas.openxmlformats.org/presentationml/2006/main">
  <p:tag name="MH_OLD_SHAPE_ID" val="2"/>
  <p:tag name="REFSHAPE" val="105553163169688"/>
</p:tagLst>
</file>

<file path=ppt/tags/tag85.xml><?xml version="1.0" encoding="utf-8"?>
<p:tagLst xmlns:p="http://schemas.openxmlformats.org/presentationml/2006/main">
  <p:tag name="MH_OLD_SHAPE_ID" val="3"/>
  <p:tag name="REFSHAPE" val="105553163169464"/>
</p:tagLst>
</file>

<file path=ppt/tags/tag86.xml><?xml version="1.0" encoding="utf-8"?>
<p:tagLst xmlns:p="http://schemas.openxmlformats.org/presentationml/2006/main">
  <p:tag name="MH_OLD_SHAPE_ID" val="2"/>
  <p:tag name="REFSHAPE" val="105553163169688"/>
</p:tagLst>
</file>

<file path=ppt/tags/tag87.xml><?xml version="1.0" encoding="utf-8"?>
<p:tagLst xmlns:p="http://schemas.openxmlformats.org/presentationml/2006/main">
  <p:tag name="MH_OLD_SHAPE_ID" val="3"/>
  <p:tag name="REFSHAPE" val="105553163169464"/>
</p:tagLst>
</file>

<file path=ppt/tags/tag88.xml><?xml version="1.0" encoding="utf-8"?>
<p:tagLst xmlns:p="http://schemas.openxmlformats.org/presentationml/2006/main">
  <p:tag name="KSO_WM_SLIDE_ID" val="diagram2021719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384"/>
  <p:tag name="KSO_WM_SLIDE_POSITION" val="48*72"/>
  <p:tag name="KSO_WM_TAG_VERSION" val="1.0"/>
  <p:tag name="KSO_WM_BEAUTIFY_FLAG" val="#wm#"/>
  <p:tag name="KSO_WM_TEMPLATE_CATEGORY" val="diagram"/>
  <p:tag name="KSO_WM_TEMPLATE_INDEX" val="20217191"/>
  <p:tag name="KSO_WM_SLIDE_LAYOUT" val="a_d_f"/>
  <p:tag name="KSO_WM_SLIDE_LAYOUT_CNT" val="1_1_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6:17:35&quot;,&quot;maxSize&quot;:{&quot;size1&quot;:26.7},&quot;minSize&quot;:{&quot;size1&quot;:20},&quot;normalSize&quot;:{&quot;size1&quot;:21.544444444444444},&quot;subLayout&quot;:[{&quot;id&quot;:&quot;2021-04-01T16:17:35&quot;,&quot;margin&quot;:{&quot;bottom&quot;:0.02600000612437725,&quot;left&quot;:1.6929999589920044,&quot;right&quot;:1.6929999589920044,&quot;top&quot;:1.6929999589920044},&quot;type&quot;:0},{&quot;direction&quot;:1,&quot;id&quot;:&quot;2021-04-01T16:17:35&quot;,&quot;maxSize&quot;:{&quot;size1&quot;:62.5},&quot;minSize&quot;:{&quot;size1&quot;:30},&quot;normalSize&quot;:{&quot;size1&quot;:37.70624999999999},&quot;subLayout&quot;:[{&quot;id&quot;:&quot;2021-04-01T16:17:35&quot;,&quot;margin&quot;:{&quot;bottom&quot;:2.5399999618530273,&quot;left&quot;:2.9629998207092285,&quot;right&quot;:0.02600000612437725,&quot;top&quot;:2.0899999141693115},&quot;type&quot;:0},{&quot;id&quot;:&quot;2021-04-01T16:17:35&quot;,&quot;margin&quot;:{&quot;bottom&quot;:2.5399999618530273,&quot;left&quot;:2.9629998207092285,&quot;right&quot;:2.5399999618530273,&quot;top&quot;:2.117000102996826},&quot;type&quot;:0}],&quot;type&quot;:0}],&quot;type&quot;:0}"/>
  <p:tag name="KSO_WM_SLIDE_CAN_ADD_NAVIGATION" val="1"/>
  <p:tag name="KSO_WM_SLIDE_BACKGROUND" val="[&quot;general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5ee1ca4d6848d78f644aec"/>
  <p:tag name="KSO_WM_CHIP_FILLPROP" val="[[{&quot;text_align&quot;:&quot;lt&quot;,&quot;text_direction&quot;:&quot;horizontal&quot;,&quot;support_big_font&quot;:false,&quot;picture_toward&quot;:0,&quot;picture_dockside&quot;:[],&quot;fill_id&quot;:&quot;fbc1d1c81b9c4bca8f09873cfc4ac6db&quot;,&quot;fill_align&quot;:&quot;lt&quot;,&quot;chip_types&quot;:[&quot;header&quot;]},{&quot;text_align&quot;:&quot;lm&quot;,&quot;text_direction&quot;:&quot;horizontal&quot;,&quot;support_big_font&quot;:false,&quot;picture_toward&quot;:0,&quot;picture_dockside&quot;:[],&quot;fill_id&quot;:&quot;2309cd69c72c4ec9add97218b8be879d&quot;,&quot;fill_align&quot;:&quot;cm&quot;,&quot;chip_types&quot;:[&quot;text&quot;,&quot;picture&quot;]},{&quot;text_align&quot;:&quot;lm&quot;,&quot;text_direction&quot;:&quot;horizontal&quot;,&quot;support_big_font&quot;:false,&quot;picture_toward&quot;:0,&quot;picture_dockside&quot;:[],&quot;fill_id&quot;:&quot;f9453295f896499082c4596d22b07337&quot;,&quot;fill_align&quot;:&quot;cm&quot;,&quot;chip_types&quot;:[&quot;text&quot;,&quot;picture&quot;]}]]"/>
  <p:tag name="KSO_WM_CHIP_DECFILLPROP" val="[]"/>
  <p:tag name="KSO_WM_CHIP_GROUPID" val="5f5ee1ca4d6848d78f644aec"/>
  <p:tag name="KSO_WM_SLIDE_BK_DARK_LIGHT" val="2"/>
  <p:tag name="KSO_WM_SLIDE_BACKGROUND_TYPE" val="general"/>
  <p:tag name="KSO_WM_SLIDE_SUPPORT_FEATURE_TYPE" val="0"/>
  <p:tag name="KSO_WM_TEMPLATE_ASSEMBLE_XID" val="606570714054ed1e2fb81550"/>
  <p:tag name="KSO_WM_TEMPLATE_ASSEMBLE_GROUPID" val="606570714054ed1e2fb81550"/>
</p:tagLst>
</file>

<file path=ppt/tags/tag89.xml><?xml version="1.0" encoding="utf-8"?>
<p:tagLst xmlns:p="http://schemas.openxmlformats.org/presentationml/2006/main">
  <p:tag name="MH_OLD_SHAPE_ID" val="2"/>
  <p:tag name="REFSHAPE" val="12833080232"/>
</p:tagLst>
</file>

<file path=ppt/tags/tag9.xml><?xml version="1.0" encoding="utf-8"?>
<p:tagLst xmlns:p="http://schemas.openxmlformats.org/presentationml/2006/main">
  <p:tag name="MH_OLD_SHAPE_ID" val="5"/>
  <p:tag name="REFSHAPE" val="105553142839832"/>
</p:tagLst>
</file>

<file path=ppt/tags/tag90.xml><?xml version="1.0" encoding="utf-8"?>
<p:tagLst xmlns:p="http://schemas.openxmlformats.org/presentationml/2006/main">
  <p:tag name="MH_OLD_SHAPE_ID" val="3"/>
  <p:tag name="REFSHAPE" val="1283262290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4712</Words>
  <Application>WPS 演示</Application>
  <PresentationFormat>宽屏</PresentationFormat>
  <Paragraphs>258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53" baseType="lpstr">
      <vt:lpstr>Arial</vt:lpstr>
      <vt:lpstr>方正书宋_GBK</vt:lpstr>
      <vt:lpstr>Wingdings</vt:lpstr>
      <vt:lpstr>Kaiti SC Bold</vt:lpstr>
      <vt:lpstr>Times New Roman</vt:lpstr>
      <vt:lpstr>Kaiti SC</vt:lpstr>
      <vt:lpstr>Microsoft YaHei</vt:lpstr>
      <vt:lpstr>Segoe UI</vt:lpstr>
      <vt:lpstr>苹方-简</vt:lpstr>
      <vt:lpstr>Wingdings</vt:lpstr>
      <vt:lpstr>Times New Roman Regular</vt:lpstr>
      <vt:lpstr>Times New Roman Bold</vt:lpstr>
      <vt:lpstr>Microsoft Sans Serif</vt:lpstr>
      <vt:lpstr>微软雅黑</vt:lpstr>
      <vt:lpstr>汉仪旗黑</vt:lpstr>
      <vt:lpstr>宋体</vt:lpstr>
      <vt:lpstr>Arial Unicode MS</vt:lpstr>
      <vt:lpstr>汉仪书宋二KW</vt:lpstr>
      <vt:lpstr>Calibri Light</vt:lpstr>
      <vt:lpstr>Helvetica Neue</vt:lpstr>
      <vt:lpstr>Calibri</vt:lpstr>
      <vt:lpstr>Office 主题</vt:lpstr>
      <vt:lpstr>PowerPoint 演示文稿</vt:lpstr>
      <vt:lpstr>作者</vt:lpstr>
      <vt:lpstr>Attack qa</vt:lpstr>
      <vt:lpstr>Attack qa</vt:lpstr>
      <vt:lpstr>数据集</vt:lpstr>
      <vt:lpstr>Method</vt:lpstr>
      <vt:lpstr>Method--</vt:lpstr>
      <vt:lpstr>Method--</vt:lpstr>
      <vt:lpstr>Experiment</vt:lpstr>
      <vt:lpstr>Experiment</vt:lpstr>
      <vt:lpstr>PowerPoint 演示文稿</vt:lpstr>
      <vt:lpstr>PowerPoint 演示文稿</vt:lpstr>
      <vt:lpstr>作者</vt:lpstr>
      <vt:lpstr>Attack qa</vt:lpstr>
      <vt:lpstr>Attack qa</vt:lpstr>
      <vt:lpstr>Method</vt:lpstr>
      <vt:lpstr>Method</vt:lpstr>
      <vt:lpstr>Method</vt:lpstr>
      <vt:lpstr>Method</vt:lpstr>
      <vt:lpstr>Experiments</vt:lpstr>
      <vt:lpstr>PowerPoint 演示文稿</vt:lpstr>
      <vt:lpstr>Results</vt:lpstr>
      <vt:lpstr>Results</vt:lpstr>
      <vt:lpstr>Ablation Analysis</vt:lpstr>
      <vt:lpstr>Ablation Analysis</vt:lpstr>
      <vt:lpstr>思考</vt:lpstr>
      <vt:lpstr>PowerPoint 演示文稿</vt:lpstr>
      <vt:lpstr>作者</vt:lpstr>
      <vt:lpstr>Attack qa</vt:lpstr>
      <vt:lpstr>Attack qa</vt:lpstr>
      <vt:lpstr>Ablation Analysis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leiyan</dc:creator>
  <cp:lastModifiedBy>leiyan</cp:lastModifiedBy>
  <cp:revision>184</cp:revision>
  <dcterms:created xsi:type="dcterms:W3CDTF">2022-09-01T01:50:44Z</dcterms:created>
  <dcterms:modified xsi:type="dcterms:W3CDTF">2022-09-01T01:50:44Z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2052-3.9.0.6159</vt:lpwstr>
  </property>
</Properties>
</file>

<file path=docProps/thumbnail.jpeg>
</file>